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0" r:id="rId3"/>
    <p:sldId id="269" r:id="rId4"/>
    <p:sldId id="274" r:id="rId5"/>
    <p:sldId id="256" r:id="rId6"/>
    <p:sldId id="265" r:id="rId7"/>
    <p:sldId id="272" r:id="rId8"/>
    <p:sldId id="257" r:id="rId9"/>
    <p:sldId id="275" r:id="rId10"/>
    <p:sldId id="264" r:id="rId11"/>
  </p:sldIdLst>
  <p:sldSz cx="9144000" cy="5143500" type="screen16x9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807" autoAdjust="0"/>
  </p:normalViewPr>
  <p:slideViewPr>
    <p:cSldViewPr snapToGrid="0" snapToObjects="1">
      <p:cViewPr>
        <p:scale>
          <a:sx n="77" d="100"/>
          <a:sy n="77" d="100"/>
        </p:scale>
        <p:origin x="-2610" y="-15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15/10/2019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15/10/2019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15/10/2019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15/10/2019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15/10/2019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15/10/2019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333D-0828-6049-8364-F0C53BBD1863}" type="datetimeFigureOut">
              <a:rPr lang="en-GB" smtClean="0"/>
              <a:pPr/>
              <a:t>15/10/2019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1;p189"/>
          <p:cNvSpPr/>
          <p:nvPr/>
        </p:nvSpPr>
        <p:spPr>
          <a:xfrm>
            <a:off x="100" y="0"/>
            <a:ext cx="9144000" cy="12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2021" y="192289"/>
            <a:ext cx="3051978" cy="84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" y="94059"/>
            <a:ext cx="2452747" cy="1080000"/>
          </a:xfrm>
          <a:prstGeom prst="rect">
            <a:avLst/>
          </a:prstGeom>
        </p:spPr>
      </p:pic>
      <p:sp>
        <p:nvSpPr>
          <p:cNvPr id="13" name="Google Shape;2481;p189"/>
          <p:cNvSpPr/>
          <p:nvPr/>
        </p:nvSpPr>
        <p:spPr>
          <a:xfrm>
            <a:off x="-102" y="4073121"/>
            <a:ext cx="9144000" cy="10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02" y="4202999"/>
            <a:ext cx="2524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John Broome</a:t>
            </a:r>
            <a:endParaRPr lang="fr-FR" sz="1100" b="1" dirty="0" smtClean="0">
              <a:solidFill>
                <a:schemeClr val="bg1"/>
              </a:solidFill>
            </a:endParaRPr>
          </a:p>
          <a:p>
            <a:r>
              <a:rPr lang="fr-FR" sz="1100" b="1" dirty="0" err="1" smtClean="0">
                <a:solidFill>
                  <a:schemeClr val="bg1"/>
                </a:solidFill>
              </a:rPr>
              <a:t>Treasurer</a:t>
            </a:r>
            <a:endParaRPr lang="fr-FR" sz="1100" b="1" dirty="0" smtClean="0">
              <a:solidFill>
                <a:schemeClr val="bg1"/>
              </a:solidFill>
            </a:endParaRPr>
          </a:p>
          <a:p>
            <a:r>
              <a:rPr lang="fr-FR" sz="1100" b="1" dirty="0" smtClean="0">
                <a:solidFill>
                  <a:schemeClr val="bg1"/>
                </a:solidFill>
              </a:rPr>
              <a:t>CODATA</a:t>
            </a:r>
          </a:p>
          <a:p>
            <a:r>
              <a:rPr lang="fr-FR" sz="1100" b="1" dirty="0" err="1" smtClean="0">
                <a:solidFill>
                  <a:schemeClr val="bg1"/>
                </a:solidFill>
              </a:rPr>
              <a:t>www.codata.org</a:t>
            </a:r>
            <a:endParaRPr lang="fr-FR" sz="11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cc-b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630" y="4295576"/>
            <a:ext cx="1852085" cy="64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2023" y="4174135"/>
            <a:ext cx="30518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b="1" dirty="0" smtClean="0">
                <a:solidFill>
                  <a:schemeClr val="bg1"/>
                </a:solidFill>
              </a:rPr>
              <a:t>GEO </a:t>
            </a:r>
            <a:r>
              <a:rPr lang="fr-FR" sz="1100" b="1" dirty="0" err="1" smtClean="0">
                <a:solidFill>
                  <a:schemeClr val="bg1"/>
                </a:solidFill>
              </a:rPr>
              <a:t>Week</a:t>
            </a:r>
            <a:endParaRPr lang="fr-FR" sz="1100" b="1" dirty="0" smtClean="0">
              <a:solidFill>
                <a:schemeClr val="bg1"/>
              </a:solidFill>
            </a:endParaRPr>
          </a:p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Canberra, Australia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 algn="r"/>
            <a:r>
              <a:rPr lang="fr-FR" sz="1100" b="1" dirty="0" smtClean="0">
                <a:solidFill>
                  <a:schemeClr val="bg1"/>
                </a:solidFill>
              </a:rPr>
              <a:t>4-8 </a:t>
            </a:r>
            <a:r>
              <a:rPr lang="fr-FR" sz="1100" b="1" dirty="0" err="1" smtClean="0">
                <a:solidFill>
                  <a:schemeClr val="bg1"/>
                </a:solidFill>
              </a:rPr>
              <a:t>November</a:t>
            </a:r>
            <a:r>
              <a:rPr lang="fr-FR" sz="1100" b="1" dirty="0" smtClean="0">
                <a:solidFill>
                  <a:schemeClr val="bg1"/>
                </a:solidFill>
              </a:rPr>
              <a:t> </a:t>
            </a:r>
            <a:r>
              <a:rPr lang="fr-FR" sz="1100" b="1" dirty="0" smtClean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6563" y="2191780"/>
            <a:ext cx="8723869" cy="1070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kern="0" dirty="0" smtClean="0">
                <a:solidFill>
                  <a:srgbClr val="0D0D0D"/>
                </a:solidFill>
                <a:latin typeface="Arial Black" panose="020B0A04020102020204" pitchFamily="34" charset="0"/>
              </a:rPr>
              <a:t>	Data for the Planet: </a:t>
            </a:r>
          </a:p>
          <a:p>
            <a:r>
              <a:rPr lang="en-GB" b="1" kern="0" dirty="0" smtClean="0">
                <a:solidFill>
                  <a:srgbClr val="0D0D0D"/>
                </a:solidFill>
                <a:latin typeface="Arial Black" panose="020B0A04020102020204" pitchFamily="34" charset="0"/>
              </a:rPr>
              <a:t>“Making Data work for Cross-Domain Challenges</a:t>
            </a:r>
            <a:endParaRPr lang="en-US" b="1" kern="0" dirty="0">
              <a:solidFill>
                <a:srgbClr val="0D0D0D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0065" y="1278535"/>
            <a:ext cx="4806778" cy="500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srgbClr val="0D0D0D"/>
                </a:solidFill>
              </a:rPr>
              <a:t>Decadal Programme: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935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02" y="0"/>
            <a:ext cx="914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200" b="1" dirty="0" smtClean="0">
                <a:solidFill>
                  <a:srgbClr val="0D0D0D"/>
                </a:solidFill>
              </a:rPr>
              <a:t>Please be part of </a:t>
            </a:r>
            <a:r>
              <a:rPr lang="en-GB" sz="3200" b="1" dirty="0" smtClean="0">
                <a:solidFill>
                  <a:srgbClr val="0D0D0D"/>
                </a:solidFill>
              </a:rPr>
              <a:t>this !</a:t>
            </a:r>
            <a:endParaRPr lang="en-US" sz="3200" b="1" kern="0" dirty="0" smtClean="0">
              <a:solidFill>
                <a:srgbClr val="0D0D0D"/>
              </a:solidFill>
            </a:endParaRPr>
          </a:p>
        </p:txBody>
      </p:sp>
      <p:pic>
        <p:nvPicPr>
          <p:cNvPr id="8" name="Picture 7" descr="Dagstuhl Group 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30" y="745413"/>
            <a:ext cx="4720281" cy="36489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02" y="4549500"/>
            <a:ext cx="9144000" cy="594000"/>
            <a:chOff x="-102" y="4549500"/>
            <a:chExt cx="9144000" cy="594000"/>
          </a:xfrm>
        </p:grpSpPr>
        <p:sp>
          <p:nvSpPr>
            <p:cNvPr id="10" name="Google Shape;2481;p189"/>
            <p:cNvSpPr/>
            <p:nvPr/>
          </p:nvSpPr>
          <p:spPr>
            <a:xfrm>
              <a:off x="-102" y="4549500"/>
              <a:ext cx="9144000" cy="59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Picture 10" descr="CDT_logo-sub_white@3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549" y="4549500"/>
              <a:ext cx="1272746" cy="560419"/>
            </a:xfrm>
            <a:prstGeom prst="rect">
              <a:avLst/>
            </a:prstGeom>
          </p:spPr>
        </p:pic>
        <p:pic>
          <p:nvPicPr>
            <p:cNvPr id="12" name="Google Shape;2482;p189"/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00052" y="4581047"/>
              <a:ext cx="1915195" cy="5309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7728"/>
            <a:ext cx="8229600" cy="857250"/>
          </a:xfrm>
        </p:spPr>
        <p:txBody>
          <a:bodyPr>
            <a:normAutofit/>
          </a:bodyPr>
          <a:lstStyle/>
          <a:p>
            <a:r>
              <a:rPr lang="en-CA" b="1" dirty="0" smtClean="0"/>
              <a:t>The DATA Challenge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49" y="695381"/>
            <a:ext cx="8686698" cy="3650232"/>
          </a:xfrm>
        </p:spPr>
        <p:txBody>
          <a:bodyPr>
            <a:noAutofit/>
          </a:bodyPr>
          <a:lstStyle/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digital and data revolution presents both with huge opportunities and significant challenges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Pressing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global scientific and human issues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addressed through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across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disciplines to understand complex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turning data into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supports action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ability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systematically gather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from multiple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varied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sources and extract information from those complex and heterogeneous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will be required.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Better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exploitation of data resources for research is the epochal challenge of the 21</a:t>
            </a:r>
            <a:r>
              <a:rPr lang="en-US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century and the CODATA/ISC Decadal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being designed to address that challenge.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CA" sz="2000" dirty="0" smtClean="0"/>
          </a:p>
          <a:p>
            <a:endParaRPr lang="en-CA" sz="2000" dirty="0"/>
          </a:p>
        </p:txBody>
      </p:sp>
      <p:pic>
        <p:nvPicPr>
          <p:cNvPr id="7" name="Picture 6" descr="CDT_logo-sub_white@3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" y="94059"/>
            <a:ext cx="2452747" cy="1080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02" y="4549500"/>
            <a:ext cx="9144000" cy="594000"/>
            <a:chOff x="-102" y="4549500"/>
            <a:chExt cx="9144000" cy="594000"/>
          </a:xfrm>
        </p:grpSpPr>
        <p:sp>
          <p:nvSpPr>
            <p:cNvPr id="4" name="Google Shape;2481;p189"/>
            <p:cNvSpPr/>
            <p:nvPr/>
          </p:nvSpPr>
          <p:spPr>
            <a:xfrm>
              <a:off x="-102" y="4549500"/>
              <a:ext cx="9144000" cy="59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Picture 7" descr="CDT_logo-sub_white@3x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549" y="4549500"/>
              <a:ext cx="1272746" cy="560419"/>
            </a:xfrm>
            <a:prstGeom prst="rect">
              <a:avLst/>
            </a:prstGeom>
          </p:spPr>
        </p:pic>
        <p:pic>
          <p:nvPicPr>
            <p:cNvPr id="9" name="Google Shape;2482;p189"/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00052" y="4581047"/>
              <a:ext cx="1915195" cy="5309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8198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34" y="433035"/>
            <a:ext cx="2671351" cy="379297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19202" y="952568"/>
            <a:ext cx="5282828" cy="1070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400" b="1" kern="0" dirty="0" smtClean="0">
                <a:solidFill>
                  <a:srgbClr val="0D0D0D"/>
                </a:solidFill>
                <a:latin typeface="Arial Black" panose="020B0A04020102020204" pitchFamily="34" charset="0"/>
              </a:rPr>
              <a:t>	Data for the Planet: </a:t>
            </a:r>
          </a:p>
          <a:p>
            <a:pPr marL="0" indent="0" algn="ctr">
              <a:buFont typeface="Arial"/>
              <a:buNone/>
            </a:pPr>
            <a:r>
              <a:rPr lang="en-GB" sz="2400" b="1" kern="0" dirty="0" smtClean="0">
                <a:solidFill>
                  <a:srgbClr val="0D0D0D"/>
                </a:solidFill>
                <a:latin typeface="Arial Black" panose="020B0A04020102020204" pitchFamily="34" charset="0"/>
              </a:rPr>
              <a:t>“Making Data work for Cross-Domain Challenges”</a:t>
            </a:r>
            <a:endParaRPr lang="en-US" sz="2400" b="1" kern="0" dirty="0">
              <a:solidFill>
                <a:srgbClr val="0D0D0D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8037" y="195715"/>
            <a:ext cx="5871487" cy="500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 smtClean="0">
                <a:solidFill>
                  <a:srgbClr val="0D0D0D"/>
                </a:solidFill>
              </a:rPr>
              <a:t>Decadal Programme:</a:t>
            </a:r>
            <a:endParaRPr lang="en-CA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32436" y="2415880"/>
            <a:ext cx="565643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 of the ISCs 2019-2021 Action Plan</a:t>
            </a:r>
          </a:p>
          <a:p>
            <a:endParaRPr lang="en-CA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	(Part 2.1: Data-Driven Interoperability)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436" y="3297837"/>
            <a:ext cx="5056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A partnership program to be led by CODATA for ISC involving  WDS, RDA and many other national and international bodies.</a:t>
            </a:r>
            <a:endParaRPr lang="en-CA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102" y="4549500"/>
            <a:ext cx="9144000" cy="594000"/>
            <a:chOff x="-102" y="4549500"/>
            <a:chExt cx="9144000" cy="594000"/>
          </a:xfrm>
        </p:grpSpPr>
        <p:sp>
          <p:nvSpPr>
            <p:cNvPr id="14" name="Google Shape;2481;p189"/>
            <p:cNvSpPr/>
            <p:nvPr/>
          </p:nvSpPr>
          <p:spPr>
            <a:xfrm>
              <a:off x="-102" y="4549500"/>
              <a:ext cx="9144000" cy="59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" name="Picture 14" descr="CDT_logo-sub_white@3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549" y="4549500"/>
              <a:ext cx="1272746" cy="560419"/>
            </a:xfrm>
            <a:prstGeom prst="rect">
              <a:avLst/>
            </a:prstGeom>
          </p:spPr>
        </p:pic>
        <p:pic>
          <p:nvPicPr>
            <p:cNvPr id="16" name="Google Shape;2482;p189"/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00052" y="4581047"/>
              <a:ext cx="1915195" cy="5309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6347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293" y="4444029"/>
            <a:ext cx="2337605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-10464" y="1"/>
            <a:ext cx="899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200" b="1" kern="0" dirty="0" smtClean="0">
                <a:solidFill>
                  <a:srgbClr val="0D0D0D"/>
                </a:solidFill>
              </a:rPr>
              <a:t>Designing the Decadal Programme</a:t>
            </a:r>
            <a:endParaRPr lang="en-US" sz="3200" b="1" kern="0" dirty="0" smtClean="0">
              <a:solidFill>
                <a:srgbClr val="0D0D0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82" y="584776"/>
            <a:ext cx="9144001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</a:pPr>
            <a:r>
              <a:rPr lang="en-US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Methodology</a:t>
            </a:r>
          </a:p>
          <a:p>
            <a:pPr marL="685800" lvl="1" indent="-22860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Designing the productive dynamic between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data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experts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case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studies.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685800" lvl="1" indent="-22860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FAIR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Digital Objects,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alignment of metadata specifications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ontologies.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685800" lvl="1" indent="-22860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Engagement with concrete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applications.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28600" indent="-228600">
              <a:spcAft>
                <a:spcPts val="600"/>
              </a:spcAft>
            </a:pPr>
            <a:r>
              <a:rPr lang="en-US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Partnerships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  <a:p>
            <a:pPr marL="685800" lvl="1" indent="-22860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Building partnerships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with international organisations: (RDA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GO FAIR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cross-domain initiatives; research groups and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centres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; domain organisations etc.</a:t>
            </a:r>
          </a:p>
          <a:p>
            <a:pPr marL="228600" indent="-228600">
              <a:spcAft>
                <a:spcPts val="600"/>
              </a:spcAft>
            </a:pPr>
            <a:r>
              <a:rPr lang="en-US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Delivery Mechanisms</a:t>
            </a:r>
          </a:p>
          <a:p>
            <a:pPr marL="685800" lvl="1" indent="-22860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Fund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raising. </a:t>
            </a:r>
          </a:p>
          <a:p>
            <a:pPr marL="685800" lvl="1" indent="-22860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Contribution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 effort (in kind) from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partners.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685800" lvl="1" indent="-22860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Distributed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rogramme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offices.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685800" lvl="1" indent="-22860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CODATA (and other partners)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Centres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of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Excellence.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685800" lvl="1" indent="-22860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Joint projects with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partners.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02" y="4549500"/>
            <a:ext cx="9144000" cy="594000"/>
            <a:chOff x="-102" y="4549500"/>
            <a:chExt cx="9144000" cy="594000"/>
          </a:xfrm>
        </p:grpSpPr>
        <p:sp>
          <p:nvSpPr>
            <p:cNvPr id="11" name="Google Shape;2481;p189"/>
            <p:cNvSpPr/>
            <p:nvPr/>
          </p:nvSpPr>
          <p:spPr>
            <a:xfrm>
              <a:off x="-102" y="4549500"/>
              <a:ext cx="9144000" cy="59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Picture 11" descr="CDT_logo-sub_white@3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549" y="4549500"/>
              <a:ext cx="1272746" cy="560419"/>
            </a:xfrm>
            <a:prstGeom prst="rect">
              <a:avLst/>
            </a:prstGeom>
          </p:spPr>
        </p:pic>
        <p:pic>
          <p:nvPicPr>
            <p:cNvPr id="13" name="Google Shape;2482;p189"/>
            <p:cNvPicPr preferRelativeResize="0">
              <a:picLocks noChangeAspect="1"/>
            </p:cNvPicPr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000052" y="4581047"/>
              <a:ext cx="1915195" cy="5309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004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17669"/>
            <a:ext cx="9144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i="1" kern="0" dirty="0" smtClean="0">
                <a:solidFill>
                  <a:srgbClr val="0D0D0D"/>
                </a:solidFill>
              </a:rPr>
              <a:t>“Making </a:t>
            </a:r>
            <a:r>
              <a:rPr lang="en-GB" sz="2800" b="1" i="1" kern="0" dirty="0">
                <a:solidFill>
                  <a:srgbClr val="0D0D0D"/>
                </a:solidFill>
              </a:rPr>
              <a:t>data work for cross domain </a:t>
            </a:r>
            <a:r>
              <a:rPr lang="en-GB" sz="2800" b="1" i="1" kern="0" dirty="0" smtClean="0">
                <a:solidFill>
                  <a:srgbClr val="0D0D0D"/>
                </a:solidFill>
              </a:rPr>
              <a:t>challenges” </a:t>
            </a:r>
            <a:r>
              <a:rPr lang="en-GB" sz="2800" b="1" dirty="0" smtClean="0">
                <a:solidFill>
                  <a:srgbClr val="0D0D0D"/>
                </a:solidFill>
              </a:rPr>
              <a:t>Three Key Programm</a:t>
            </a:r>
            <a:r>
              <a:rPr lang="en-GB" sz="2800" b="1" dirty="0" smtClean="0">
                <a:solidFill>
                  <a:srgbClr val="0D0D0D"/>
                </a:solidFill>
              </a:rPr>
              <a:t>e Activities </a:t>
            </a:r>
            <a:endParaRPr lang="en-US" sz="2800" b="1" kern="0" dirty="0" smtClean="0">
              <a:solidFill>
                <a:srgbClr val="0D0D0D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42055" y="1151126"/>
            <a:ext cx="3558746" cy="1269269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2842055" y="1151126"/>
            <a:ext cx="3558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1: </a:t>
            </a:r>
            <a:r>
              <a:rPr lang="fr-FR" b="1" dirty="0" err="1" smtClean="0"/>
              <a:t>Making</a:t>
            </a:r>
            <a:r>
              <a:rPr lang="fr-FR" b="1" dirty="0" smtClean="0"/>
              <a:t> Data </a:t>
            </a:r>
            <a:r>
              <a:rPr lang="fr-FR" b="1" dirty="0" err="1" smtClean="0"/>
              <a:t>Work</a:t>
            </a:r>
            <a:endParaRPr lang="fr-FR" b="1" dirty="0" smtClean="0"/>
          </a:p>
          <a:p>
            <a:pPr algn="ctr"/>
            <a:r>
              <a:rPr lang="fr-FR" dirty="0" smtClean="0"/>
              <a:t>Programme of </a:t>
            </a:r>
            <a:r>
              <a:rPr lang="fr-FR" dirty="0" err="1" smtClean="0"/>
              <a:t>technical</a:t>
            </a:r>
            <a:r>
              <a:rPr lang="fr-FR" dirty="0" smtClean="0"/>
              <a:t> and consensus building </a:t>
            </a:r>
            <a:r>
              <a:rPr lang="fr-FR" dirty="0" err="1" smtClean="0"/>
              <a:t>activities</a:t>
            </a:r>
            <a:r>
              <a:rPr lang="fr-FR" dirty="0" smtClean="0"/>
              <a:t> for </a:t>
            </a:r>
            <a:r>
              <a:rPr lang="fr-FR" dirty="0" err="1" smtClean="0"/>
              <a:t>interoperability</a:t>
            </a:r>
            <a:endParaRPr lang="fr-FR" dirty="0"/>
          </a:p>
        </p:txBody>
      </p:sp>
      <p:sp>
        <p:nvSpPr>
          <p:cNvPr id="13" name="Rounded Rectangle 12"/>
          <p:cNvSpPr/>
          <p:nvPr/>
        </p:nvSpPr>
        <p:spPr>
          <a:xfrm>
            <a:off x="670897" y="2731280"/>
            <a:ext cx="3555113" cy="168008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670897" y="2835469"/>
            <a:ext cx="3357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2: </a:t>
            </a:r>
            <a:r>
              <a:rPr lang="fr-FR" b="1" dirty="0" err="1" smtClean="0"/>
              <a:t>Advancing</a:t>
            </a:r>
            <a:r>
              <a:rPr lang="fr-FR" b="1" dirty="0" smtClean="0"/>
              <a:t> </a:t>
            </a:r>
            <a:r>
              <a:rPr lang="fr-FR" b="1" dirty="0" err="1" smtClean="0"/>
              <a:t>Interoperability</a:t>
            </a:r>
            <a:r>
              <a:rPr lang="fr-FR" b="1" dirty="0" smtClean="0"/>
              <a:t> </a:t>
            </a:r>
            <a:r>
              <a:rPr lang="fr-FR" b="1" dirty="0" err="1" smtClean="0"/>
              <a:t>through</a:t>
            </a:r>
            <a:r>
              <a:rPr lang="fr-FR" b="1" dirty="0" smtClean="0"/>
              <a:t> Cross Domain Case </a:t>
            </a:r>
            <a:r>
              <a:rPr lang="fr-FR" b="1" dirty="0" err="1" smtClean="0"/>
              <a:t>Studies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.: </a:t>
            </a:r>
            <a:r>
              <a:rPr lang="fr-FR" dirty="0" err="1" smtClean="0"/>
              <a:t>Disaster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r>
              <a:rPr lang="fr-FR" dirty="0" smtClean="0"/>
              <a:t>, </a:t>
            </a:r>
            <a:r>
              <a:rPr lang="fr-FR" dirty="0" err="1" smtClean="0"/>
              <a:t>Infectious</a:t>
            </a:r>
            <a:r>
              <a:rPr lang="fr-FR" dirty="0" smtClean="0"/>
              <a:t> </a:t>
            </a:r>
            <a:r>
              <a:rPr lang="fr-FR" dirty="0" err="1" smtClean="0"/>
              <a:t>diseases</a:t>
            </a:r>
            <a:r>
              <a:rPr lang="fr-FR" dirty="0" smtClean="0"/>
              <a:t>, </a:t>
            </a:r>
            <a:r>
              <a:rPr lang="fr-FR" dirty="0" err="1" smtClean="0"/>
              <a:t>Re</a:t>
            </a:r>
            <a:r>
              <a:rPr lang="fr-FR" dirty="0" err="1" smtClean="0"/>
              <a:t>siliant</a:t>
            </a:r>
            <a:r>
              <a:rPr lang="fr-FR" dirty="0" smtClean="0"/>
              <a:t> </a:t>
            </a:r>
            <a:r>
              <a:rPr lang="fr-FR" dirty="0" err="1"/>
              <a:t>C</a:t>
            </a:r>
            <a:r>
              <a:rPr lang="fr-FR" dirty="0" err="1" smtClean="0"/>
              <a:t>ities</a:t>
            </a:r>
            <a:r>
              <a:rPr lang="fr-FR" dirty="0" smtClean="0"/>
              <a:t>)</a:t>
            </a:r>
            <a:endParaRPr lang="fr-FR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4992130" y="3029249"/>
            <a:ext cx="3442035" cy="1042404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436974" y="3124857"/>
            <a:ext cx="2997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3: </a:t>
            </a:r>
            <a:r>
              <a:rPr lang="fr-FR" b="1" dirty="0" smtClean="0"/>
              <a:t>International Engagement, </a:t>
            </a:r>
            <a:r>
              <a:rPr lang="fr-FR" b="1" dirty="0" err="1" smtClean="0"/>
              <a:t>Mobilising</a:t>
            </a:r>
            <a:r>
              <a:rPr lang="fr-FR" b="1" dirty="0" smtClean="0"/>
              <a:t> </a:t>
            </a:r>
            <a:r>
              <a:rPr lang="fr-FR" b="1" dirty="0" err="1" smtClean="0"/>
              <a:t>Domains</a:t>
            </a:r>
            <a:r>
              <a:rPr lang="fr-FR" b="1" dirty="0" smtClean="0"/>
              <a:t>, </a:t>
            </a:r>
            <a:r>
              <a:rPr lang="fr-FR" b="1" dirty="0" smtClean="0"/>
              <a:t>and </a:t>
            </a:r>
            <a:r>
              <a:rPr lang="fr-FR" b="1" dirty="0" err="1" smtClean="0"/>
              <a:t>Breaking</a:t>
            </a:r>
            <a:r>
              <a:rPr lang="fr-FR" b="1" dirty="0" smtClean="0"/>
              <a:t> Down Silos</a:t>
            </a:r>
          </a:p>
        </p:txBody>
      </p:sp>
      <p:cxnSp>
        <p:nvCxnSpPr>
          <p:cNvPr id="18" name="Straight Arrow Connector 17"/>
          <p:cNvCxnSpPr>
            <a:stCxn id="9" idx="2"/>
            <a:endCxn id="13" idx="0"/>
          </p:cNvCxnSpPr>
          <p:nvPr/>
        </p:nvCxnSpPr>
        <p:spPr>
          <a:xfrm flipH="1">
            <a:off x="2448454" y="2420395"/>
            <a:ext cx="2172974" cy="31088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5" idx="0"/>
          </p:cNvCxnSpPr>
          <p:nvPr/>
        </p:nvCxnSpPr>
        <p:spPr>
          <a:xfrm>
            <a:off x="4621428" y="2420395"/>
            <a:ext cx="2091720" cy="60885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-102" y="4549500"/>
            <a:ext cx="9144000" cy="594000"/>
            <a:chOff x="-102" y="4549500"/>
            <a:chExt cx="9144000" cy="594000"/>
          </a:xfrm>
        </p:grpSpPr>
        <p:sp>
          <p:nvSpPr>
            <p:cNvPr id="34" name="Google Shape;2481;p189"/>
            <p:cNvSpPr/>
            <p:nvPr/>
          </p:nvSpPr>
          <p:spPr>
            <a:xfrm>
              <a:off x="-102" y="4549500"/>
              <a:ext cx="9144000" cy="59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" name="Picture 34" descr="CDT_logo-sub_white@3x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549" y="4549500"/>
              <a:ext cx="1272746" cy="560419"/>
            </a:xfrm>
            <a:prstGeom prst="rect">
              <a:avLst/>
            </a:prstGeom>
          </p:spPr>
        </p:pic>
        <p:pic>
          <p:nvPicPr>
            <p:cNvPr id="36" name="Google Shape;2482;p189"/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00052" y="4581047"/>
              <a:ext cx="1915195" cy="5309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04" y="136877"/>
            <a:ext cx="914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b="1" dirty="0" smtClean="0">
                <a:solidFill>
                  <a:srgbClr val="0D0D0D"/>
                </a:solidFill>
              </a:rPr>
              <a:t>Decadal </a:t>
            </a:r>
            <a:r>
              <a:rPr lang="en-GB" sz="3600" b="1" dirty="0" smtClean="0">
                <a:solidFill>
                  <a:srgbClr val="0D0D0D"/>
                </a:solidFill>
              </a:rPr>
              <a:t>Programme Structure</a:t>
            </a:r>
            <a:endParaRPr lang="en-GB" sz="3600" b="1" dirty="0" smtClean="0">
              <a:solidFill>
                <a:srgbClr val="0D0D0D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58002" y="1278635"/>
            <a:ext cx="425070" cy="42907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455" y="1244462"/>
            <a:ext cx="22761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charset="2"/>
              <a:buChar char="§"/>
            </a:pPr>
            <a:r>
              <a:rPr lang="en-GB" sz="1600" b="1" dirty="0" smtClean="0"/>
              <a:t>Central or distributed secretariat</a:t>
            </a:r>
          </a:p>
          <a:p>
            <a:endParaRPr lang="en-GB" sz="1400" b="1" dirty="0" smtClean="0"/>
          </a:p>
          <a:p>
            <a:pPr marL="358775" indent="-358775">
              <a:buFont typeface="Wingdings" charset="2"/>
              <a:buChar char="§"/>
            </a:pPr>
            <a:r>
              <a:rPr lang="en-GB" sz="1600" b="1" dirty="0" smtClean="0"/>
              <a:t>Programme Offices / CODATA </a:t>
            </a:r>
            <a:r>
              <a:rPr lang="en-GB" sz="1600" b="1" dirty="0" err="1" smtClean="0"/>
              <a:t>CoEs</a:t>
            </a:r>
            <a:endParaRPr lang="en-GB" sz="1600" b="1" dirty="0" smtClean="0"/>
          </a:p>
          <a:p>
            <a:endParaRPr lang="en-GB" sz="1400" b="1" dirty="0" smtClean="0"/>
          </a:p>
          <a:p>
            <a:pPr marL="358775" indent="-358775">
              <a:buFont typeface="Wingdings" charset="2"/>
              <a:buChar char="§"/>
            </a:pPr>
            <a:r>
              <a:rPr lang="en-GB" sz="1600" b="1" dirty="0" smtClean="0"/>
              <a:t>Projects and Working Groups</a:t>
            </a:r>
          </a:p>
          <a:p>
            <a:endParaRPr lang="en-GB" sz="1400" b="1" dirty="0" smtClean="0"/>
          </a:p>
          <a:p>
            <a:pPr marL="358775" indent="-358775">
              <a:buFont typeface="Wingdings" charset="2"/>
              <a:buChar char="§"/>
            </a:pPr>
            <a:r>
              <a:rPr lang="en-GB" sz="1600" b="1" dirty="0" smtClean="0"/>
              <a:t>Regular programme meetings and intensive workshops</a:t>
            </a:r>
          </a:p>
          <a:p>
            <a:pPr marL="358775" indent="-358775">
              <a:buFont typeface="Wingdings" charset="2"/>
              <a:buChar char="§"/>
            </a:pPr>
            <a:endParaRPr lang="en-GB" sz="1400" dirty="0" smtClean="0"/>
          </a:p>
        </p:txBody>
      </p:sp>
      <p:sp>
        <p:nvSpPr>
          <p:cNvPr id="23" name="Oval 22"/>
          <p:cNvSpPr/>
          <p:nvPr/>
        </p:nvSpPr>
        <p:spPr>
          <a:xfrm>
            <a:off x="2491806" y="2136779"/>
            <a:ext cx="402698" cy="47197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val 23"/>
          <p:cNvSpPr/>
          <p:nvPr/>
        </p:nvSpPr>
        <p:spPr>
          <a:xfrm>
            <a:off x="3818929" y="2136779"/>
            <a:ext cx="402698" cy="47197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val 24"/>
          <p:cNvSpPr/>
          <p:nvPr/>
        </p:nvSpPr>
        <p:spPr>
          <a:xfrm>
            <a:off x="5146052" y="2136779"/>
            <a:ext cx="402698" cy="47197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val 25"/>
          <p:cNvSpPr/>
          <p:nvPr/>
        </p:nvSpPr>
        <p:spPr>
          <a:xfrm>
            <a:off x="6473175" y="2136779"/>
            <a:ext cx="402698" cy="47197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val 26"/>
          <p:cNvSpPr/>
          <p:nvPr/>
        </p:nvSpPr>
        <p:spPr>
          <a:xfrm>
            <a:off x="7800298" y="2136779"/>
            <a:ext cx="402698" cy="47197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Isosceles Triangle 27"/>
          <p:cNvSpPr/>
          <p:nvPr/>
        </p:nvSpPr>
        <p:spPr>
          <a:xfrm>
            <a:off x="2357574" y="2952622"/>
            <a:ext cx="536931" cy="45481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Isosceles Triangle 28"/>
          <p:cNvSpPr/>
          <p:nvPr/>
        </p:nvSpPr>
        <p:spPr>
          <a:xfrm>
            <a:off x="3333707" y="2952622"/>
            <a:ext cx="536931" cy="45481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Isosceles Triangle 29"/>
          <p:cNvSpPr/>
          <p:nvPr/>
        </p:nvSpPr>
        <p:spPr>
          <a:xfrm>
            <a:off x="4309840" y="2952622"/>
            <a:ext cx="536931" cy="45481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Isosceles Triangle 30"/>
          <p:cNvSpPr/>
          <p:nvPr/>
        </p:nvSpPr>
        <p:spPr>
          <a:xfrm>
            <a:off x="5285973" y="2952622"/>
            <a:ext cx="536931" cy="45481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/>
          <p:cNvSpPr/>
          <p:nvPr/>
        </p:nvSpPr>
        <p:spPr>
          <a:xfrm>
            <a:off x="6262105" y="2952622"/>
            <a:ext cx="536931" cy="45481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Isosceles Triangle 32"/>
          <p:cNvSpPr/>
          <p:nvPr/>
        </p:nvSpPr>
        <p:spPr>
          <a:xfrm>
            <a:off x="7238239" y="2952622"/>
            <a:ext cx="536931" cy="45481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Isosceles Triangle 33"/>
          <p:cNvSpPr/>
          <p:nvPr/>
        </p:nvSpPr>
        <p:spPr>
          <a:xfrm>
            <a:off x="8214372" y="2952622"/>
            <a:ext cx="536931" cy="45481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ounded Rectangle 34"/>
          <p:cNvSpPr/>
          <p:nvPr/>
        </p:nvSpPr>
        <p:spPr>
          <a:xfrm>
            <a:off x="2661744" y="4033329"/>
            <a:ext cx="999287" cy="3418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ounded Rectangle 35"/>
          <p:cNvSpPr/>
          <p:nvPr/>
        </p:nvSpPr>
        <p:spPr>
          <a:xfrm>
            <a:off x="4289996" y="4033329"/>
            <a:ext cx="999287" cy="3418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ounded Rectangle 36"/>
          <p:cNvSpPr/>
          <p:nvPr/>
        </p:nvSpPr>
        <p:spPr>
          <a:xfrm>
            <a:off x="5975452" y="4033329"/>
            <a:ext cx="999287" cy="3418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ounded Rectangle 37"/>
          <p:cNvSpPr/>
          <p:nvPr/>
        </p:nvSpPr>
        <p:spPr>
          <a:xfrm>
            <a:off x="7660908" y="4033329"/>
            <a:ext cx="999287" cy="34181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 38"/>
          <p:cNvGrpSpPr/>
          <p:nvPr/>
        </p:nvGrpSpPr>
        <p:grpSpPr>
          <a:xfrm>
            <a:off x="-102" y="4549500"/>
            <a:ext cx="9144000" cy="594000"/>
            <a:chOff x="-102" y="4549500"/>
            <a:chExt cx="9144000" cy="594000"/>
          </a:xfrm>
        </p:grpSpPr>
        <p:sp>
          <p:nvSpPr>
            <p:cNvPr id="40" name="Google Shape;2481;p189"/>
            <p:cNvSpPr/>
            <p:nvPr/>
          </p:nvSpPr>
          <p:spPr>
            <a:xfrm>
              <a:off x="-102" y="4549500"/>
              <a:ext cx="9144000" cy="59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" name="Picture 40" descr="CDT_logo-sub_white@3x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549" y="4549500"/>
              <a:ext cx="1272746" cy="560419"/>
            </a:xfrm>
            <a:prstGeom prst="rect">
              <a:avLst/>
            </a:prstGeom>
          </p:spPr>
        </p:pic>
        <p:pic>
          <p:nvPicPr>
            <p:cNvPr id="42" name="Google Shape;2482;p189"/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00052" y="4581047"/>
              <a:ext cx="1915195" cy="5309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426411" y="1528957"/>
            <a:ext cx="1612403" cy="15975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25"/>
            <a:ext cx="8229600" cy="857250"/>
          </a:xfrm>
        </p:spPr>
        <p:txBody>
          <a:bodyPr>
            <a:noAutofit/>
          </a:bodyPr>
          <a:lstStyle/>
          <a:p>
            <a:r>
              <a:rPr lang="en-CA" sz="3200" b="1" dirty="0" smtClean="0"/>
              <a:t>Activities “to date” Supporting Decadal Programme Development </a:t>
            </a:r>
            <a:endParaRPr lang="en-CA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-102" y="4549500"/>
            <a:ext cx="9144000" cy="594000"/>
            <a:chOff x="-102" y="4549500"/>
            <a:chExt cx="9144000" cy="594000"/>
          </a:xfrm>
        </p:grpSpPr>
        <p:sp>
          <p:nvSpPr>
            <p:cNvPr id="8" name="Google Shape;2481;p189"/>
            <p:cNvSpPr/>
            <p:nvPr/>
          </p:nvSpPr>
          <p:spPr>
            <a:xfrm>
              <a:off x="-102" y="4549500"/>
              <a:ext cx="9144000" cy="59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Picture 8" descr="CDT_logo-sub_white@3x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549" y="4549500"/>
              <a:ext cx="1272746" cy="560419"/>
            </a:xfrm>
            <a:prstGeom prst="rect">
              <a:avLst/>
            </a:prstGeom>
          </p:spPr>
        </p:pic>
        <p:pic>
          <p:nvPicPr>
            <p:cNvPr id="10" name="Google Shape;2482;p189"/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00052" y="4581047"/>
              <a:ext cx="1915195" cy="5309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8" name="Picture 4" descr="Image result for fair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22" y="1631092"/>
            <a:ext cx="1501192" cy="149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2" y="1076214"/>
            <a:ext cx="8269183" cy="3307332"/>
          </a:xfrm>
        </p:spPr>
        <p:txBody>
          <a:bodyPr>
            <a:noAutofit/>
          </a:bodyPr>
          <a:lstStyle/>
          <a:p>
            <a:r>
              <a:rPr lang="en-CA" sz="2800" dirty="0" smtClean="0"/>
              <a:t>FAIR and </a:t>
            </a:r>
            <a:r>
              <a:rPr lang="en-CA" sz="2800" dirty="0" err="1" smtClean="0"/>
              <a:t>GoFAIR</a:t>
            </a:r>
            <a:endParaRPr lang="en-CA" sz="2800" dirty="0" smtClean="0"/>
          </a:p>
          <a:p>
            <a:endParaRPr lang="en-CA" sz="800" dirty="0" smtClean="0"/>
          </a:p>
          <a:p>
            <a:r>
              <a:rPr lang="en-CA" sz="2800" dirty="0" smtClean="0"/>
              <a:t>Pilot projects investigating opportunities and barriers:</a:t>
            </a:r>
          </a:p>
          <a:p>
            <a:pPr lvl="1"/>
            <a:r>
              <a:rPr lang="en-CA" sz="2000" dirty="0" smtClean="0"/>
              <a:t>CODATA Royal Society DI Workshop (Nov. 2017)</a:t>
            </a:r>
          </a:p>
          <a:p>
            <a:pPr lvl="1"/>
            <a:r>
              <a:rPr lang="en-CA" sz="2000" dirty="0" err="1" smtClean="0"/>
              <a:t>Dagstuhl</a:t>
            </a:r>
            <a:r>
              <a:rPr lang="en-CA" sz="2000" dirty="0" smtClean="0"/>
              <a:t> </a:t>
            </a:r>
            <a:r>
              <a:rPr lang="en-CA" sz="2000" dirty="0"/>
              <a:t>DI Workshops (Oct. 2018, Oct. 2019)</a:t>
            </a:r>
          </a:p>
          <a:p>
            <a:endParaRPr lang="en-CA" sz="800" dirty="0" smtClean="0"/>
          </a:p>
          <a:p>
            <a:r>
              <a:rPr lang="en-CA" sz="2800" dirty="0" smtClean="0"/>
              <a:t>Engagement with ISC Unions interested in data best practice.</a:t>
            </a:r>
          </a:p>
          <a:p>
            <a:endParaRPr lang="en-CA" sz="2800" dirty="0" smtClean="0"/>
          </a:p>
          <a:p>
            <a:endParaRPr lang="en-CA" sz="2800" dirty="0" smtClean="0"/>
          </a:p>
          <a:p>
            <a:endParaRPr lang="en-CA" sz="2800" dirty="0" smtClean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7163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472" y="386371"/>
            <a:ext cx="914410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 smtClean="0">
                <a:solidFill>
                  <a:srgbClr val="0D0D0D"/>
                </a:solidFill>
              </a:rPr>
              <a:t>Programme </a:t>
            </a:r>
            <a:r>
              <a:rPr lang="en-GB" sz="2800" b="1" dirty="0" smtClean="0">
                <a:solidFill>
                  <a:srgbClr val="0D0D0D"/>
                </a:solidFill>
              </a:rPr>
              <a:t>Launch:</a:t>
            </a:r>
          </a:p>
          <a:p>
            <a:pPr lvl="0"/>
            <a:endParaRPr lang="en-GB" sz="1100" b="1" dirty="0" smtClean="0">
              <a:solidFill>
                <a:srgbClr val="0D0D0D"/>
              </a:solidFill>
            </a:endParaRPr>
          </a:p>
          <a:p>
            <a:pPr lvl="0"/>
            <a:r>
              <a:rPr lang="en-GB" sz="2800" b="1" dirty="0" smtClean="0">
                <a:solidFill>
                  <a:srgbClr val="0D0D0D"/>
                </a:solidFill>
              </a:rPr>
              <a:t> </a:t>
            </a:r>
            <a:r>
              <a:rPr lang="en-GB" sz="2800" b="1" dirty="0" smtClean="0">
                <a:solidFill>
                  <a:srgbClr val="0D0D0D"/>
                </a:solidFill>
              </a:rPr>
              <a:t>October </a:t>
            </a:r>
            <a:r>
              <a:rPr lang="en-GB" sz="2800" b="1" dirty="0" smtClean="0">
                <a:solidFill>
                  <a:srgbClr val="0D0D0D"/>
                </a:solidFill>
              </a:rPr>
              <a:t>2021 at </a:t>
            </a:r>
            <a:r>
              <a:rPr lang="en-GB" sz="2800" b="1" kern="0" dirty="0" smtClean="0">
                <a:solidFill>
                  <a:srgbClr val="0D0D0D"/>
                </a:solidFill>
              </a:rPr>
              <a:t>ISC </a:t>
            </a:r>
            <a:r>
              <a:rPr lang="en-GB" sz="2800" b="1" kern="0" dirty="0" smtClean="0">
                <a:solidFill>
                  <a:srgbClr val="0D0D0D"/>
                </a:solidFill>
              </a:rPr>
              <a:t>General Assembly, Muscat, Oman</a:t>
            </a:r>
            <a:endParaRPr lang="en-US" sz="2800" b="1" kern="0" dirty="0" smtClean="0">
              <a:solidFill>
                <a:srgbClr val="0D0D0D"/>
              </a:solidFill>
            </a:endParaRPr>
          </a:p>
        </p:txBody>
      </p:sp>
      <p:pic>
        <p:nvPicPr>
          <p:cNvPr id="9" name="Picture 8" descr="mostafa-meraji-VCH2eiJjsBc-unsplash-2880x12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906" y="1649625"/>
            <a:ext cx="6702190" cy="260468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02" y="4549500"/>
            <a:ext cx="9144000" cy="594000"/>
            <a:chOff x="-102" y="4549500"/>
            <a:chExt cx="9144000" cy="594000"/>
          </a:xfrm>
        </p:grpSpPr>
        <p:sp>
          <p:nvSpPr>
            <p:cNvPr id="11" name="Google Shape;2481;p189"/>
            <p:cNvSpPr/>
            <p:nvPr/>
          </p:nvSpPr>
          <p:spPr>
            <a:xfrm>
              <a:off x="-102" y="4549500"/>
              <a:ext cx="9144000" cy="59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Picture 11" descr="CDT_logo-sub_white@3x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549" y="4549500"/>
              <a:ext cx="1272746" cy="560419"/>
            </a:xfrm>
            <a:prstGeom prst="rect">
              <a:avLst/>
            </a:prstGeom>
          </p:spPr>
        </p:pic>
        <p:pic>
          <p:nvPicPr>
            <p:cNvPr id="13" name="Google Shape;2482;p189"/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000052" y="4581047"/>
              <a:ext cx="1915195" cy="5309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How to Become Involved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98" y="1269971"/>
            <a:ext cx="8229600" cy="28540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 smtClean="0"/>
              <a:t>In December 2019, a call will be issued for expressions of interest in becoming a partner in the Programme.  In particular, we will be looking for:</a:t>
            </a:r>
          </a:p>
          <a:p>
            <a:pPr marL="0" indent="0">
              <a:buNone/>
            </a:pPr>
            <a:endParaRPr lang="en-CA" sz="2000" dirty="0" smtClean="0"/>
          </a:p>
          <a:p>
            <a:r>
              <a:rPr lang="en-CA" dirty="0" smtClean="0"/>
              <a:t>Participation in decadal programme development and pilot projects.</a:t>
            </a:r>
          </a:p>
          <a:p>
            <a:r>
              <a:rPr lang="en-CA" dirty="0" smtClean="0"/>
              <a:t>Hosts for Programme Offices and Centres of Expertize</a:t>
            </a:r>
          </a:p>
          <a:p>
            <a:r>
              <a:rPr lang="en-CA" dirty="0" smtClean="0"/>
              <a:t>Offers of in-kind contributions and funding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grpSp>
        <p:nvGrpSpPr>
          <p:cNvPr id="7" name="Group 6"/>
          <p:cNvGrpSpPr/>
          <p:nvPr/>
        </p:nvGrpSpPr>
        <p:grpSpPr>
          <a:xfrm>
            <a:off x="-102" y="4549500"/>
            <a:ext cx="9144000" cy="594000"/>
            <a:chOff x="-102" y="4549500"/>
            <a:chExt cx="9144000" cy="594000"/>
          </a:xfrm>
        </p:grpSpPr>
        <p:sp>
          <p:nvSpPr>
            <p:cNvPr id="8" name="Google Shape;2481;p189"/>
            <p:cNvSpPr/>
            <p:nvPr/>
          </p:nvSpPr>
          <p:spPr>
            <a:xfrm>
              <a:off x="-102" y="4549500"/>
              <a:ext cx="9144000" cy="59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Picture 8" descr="CDT_logo-sub_white@3x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549" y="4549500"/>
              <a:ext cx="1272746" cy="560419"/>
            </a:xfrm>
            <a:prstGeom prst="rect">
              <a:avLst/>
            </a:prstGeom>
          </p:spPr>
        </p:pic>
        <p:pic>
          <p:nvPicPr>
            <p:cNvPr id="10" name="Google Shape;2482;p189"/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00052" y="4581047"/>
              <a:ext cx="1915195" cy="5309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6557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11756</TotalTime>
  <Words>446</Words>
  <Application>Microsoft Office PowerPoint</Application>
  <PresentationFormat>On-screen Show (16:9)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The DATA Challenge</vt:lpstr>
      <vt:lpstr>PowerPoint Presentation</vt:lpstr>
      <vt:lpstr>PowerPoint Presentation</vt:lpstr>
      <vt:lpstr>PowerPoint Presentation</vt:lpstr>
      <vt:lpstr>PowerPoint Presentation</vt:lpstr>
      <vt:lpstr>Activities “to date” Supporting Decadal Programme Development </vt:lpstr>
      <vt:lpstr>PowerPoint Presentation</vt:lpstr>
      <vt:lpstr>How to Become Involved </vt:lpstr>
      <vt:lpstr>PowerPoint Presentation</vt:lpstr>
    </vt:vector>
  </TitlesOfParts>
  <Company>University of Hull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Hodson</dc:creator>
  <cp:lastModifiedBy>john Broome</cp:lastModifiedBy>
  <cp:revision>57</cp:revision>
  <dcterms:created xsi:type="dcterms:W3CDTF">2019-10-10T14:54:10Z</dcterms:created>
  <dcterms:modified xsi:type="dcterms:W3CDTF">2019-10-22T23:45:18Z</dcterms:modified>
</cp:coreProperties>
</file>