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7"/>
    <p:restoredTop sz="94610"/>
  </p:normalViewPr>
  <p:slideViewPr>
    <p:cSldViewPr snapToGrid="0" snapToObjects="1">
      <p:cViewPr>
        <p:scale>
          <a:sx n="113" d="100"/>
          <a:sy n="113" d="100"/>
        </p:scale>
        <p:origin x="-8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FCF71-0EF0-CB46-8121-1C1C9DDC93D6}" type="datetimeFigureOut">
              <a:rPr lang="nl-BE"/>
              <a:pPr/>
              <a:t>2/11/2016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21EA1-4C7E-3848-A8DE-6C2D260E0B0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0DD96-C303-004F-8489-C5B2844AF6A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The products are typically not open source, but still looking.</a:t>
            </a:r>
          </a:p>
        </p:txBody>
      </p:sp>
    </p:spTree>
    <p:extLst>
      <p:ext uri="{BB962C8B-B14F-4D97-AF65-F5344CB8AC3E}">
        <p14:creationId xmlns:p14="http://schemas.microsoft.com/office/powerpoint/2010/main" val="67427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4953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91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768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768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5429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4475"/>
            <a:ext cx="3810000" cy="48006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14475"/>
            <a:ext cx="3810000" cy="23241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90975"/>
            <a:ext cx="3810000" cy="23241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pic>
        <p:nvPicPr>
          <p:cNvPr id="4" name="Bild 3" descr="cobweb-final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5596034"/>
            <a:ext cx="1545342" cy="719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4475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4475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4475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FAA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bwebproject.eu/development/welcome-page-test-federati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6059774" cy="1143000"/>
          </a:xfrm>
        </p:spPr>
        <p:txBody>
          <a:bodyPr/>
          <a:lstStyle/>
          <a:p>
            <a:r>
              <a:rPr lang="en-CA" dirty="0" smtClean="0"/>
              <a:t>AIP Disaster </a:t>
            </a:r>
            <a:r>
              <a:rPr lang="en-CA" dirty="0"/>
              <a:t>Management</a:t>
            </a:r>
            <a:br>
              <a:rPr lang="en-CA" dirty="0"/>
            </a:br>
            <a:r>
              <a:rPr lang="en-CA" dirty="0"/>
              <a:t>Using Single-Sign-On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4504786"/>
            <a:ext cx="6400800" cy="1438814"/>
          </a:xfrm>
        </p:spPr>
        <p:txBody>
          <a:bodyPr/>
          <a:lstStyle/>
          <a:p>
            <a:r>
              <a:rPr lang="en-CA"/>
              <a:t>Andreas </a:t>
            </a:r>
            <a:r>
              <a:rPr lang="en-CA" smtClean="0"/>
              <a:t>Matheus by Bart De Lathouwer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Disaster Management – High Level Scenario</a:t>
            </a:r>
            <a:endParaRPr lang="en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to bring various sources of EO data together to have situational overview and decision taking</a:t>
            </a:r>
          </a:p>
          <a:p>
            <a:r>
              <a:rPr lang="en-CA" dirty="0" smtClean="0"/>
              <a:t>The EO data is spread across various satellite centers and in-situ (crowd sourced) services, each (</a:t>
            </a:r>
            <a:r>
              <a:rPr lang="en-CA" dirty="0" err="1" smtClean="0"/>
              <a:t>seperately</a:t>
            </a:r>
            <a:r>
              <a:rPr lang="en-CA" dirty="0" smtClean="0"/>
              <a:t>) protected by potentially different technologies.</a:t>
            </a:r>
          </a:p>
          <a:p>
            <a:pPr lvl="1"/>
            <a:endParaRPr lang="en-CA" dirty="0" smtClean="0"/>
          </a:p>
        </p:txBody>
      </p:sp>
      <p:sp>
        <p:nvSpPr>
          <p:cNvPr id="4" name="Ring 3"/>
          <p:cNvSpPr/>
          <p:nvPr/>
        </p:nvSpPr>
        <p:spPr>
          <a:xfrm>
            <a:off x="4459722" y="3898900"/>
            <a:ext cx="1003300" cy="914400"/>
          </a:xfrm>
          <a:prstGeom prst="donut">
            <a:avLst>
              <a:gd name="adj" fmla="val 97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5" name="Ring 4"/>
          <p:cNvSpPr/>
          <p:nvPr/>
        </p:nvSpPr>
        <p:spPr>
          <a:xfrm>
            <a:off x="6821922" y="40513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6" name="Ring 5"/>
          <p:cNvSpPr/>
          <p:nvPr/>
        </p:nvSpPr>
        <p:spPr>
          <a:xfrm>
            <a:off x="5971022" y="5211763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7" name="Ring 6"/>
          <p:cNvSpPr/>
          <p:nvPr/>
        </p:nvSpPr>
        <p:spPr>
          <a:xfrm>
            <a:off x="4459722" y="51308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22" y="4279900"/>
            <a:ext cx="669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83" y="40513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066" y="528161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83" y="42037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6" y="535146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1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Disaster Management – Challenges</a:t>
            </a:r>
            <a:endParaRPr lang="en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user challenge</a:t>
            </a:r>
          </a:p>
          <a:p>
            <a:pPr lvl="1"/>
            <a:r>
              <a:rPr lang="en-CA" dirty="0" smtClean="0"/>
              <a:t>Provide username and password at worth (for this example) 4 times!</a:t>
            </a:r>
          </a:p>
          <a:p>
            <a:r>
              <a:rPr lang="en-CA" dirty="0" smtClean="0"/>
              <a:t>Access Rights Challenge</a:t>
            </a:r>
          </a:p>
          <a:p>
            <a:pPr lvl="1"/>
            <a:r>
              <a:rPr lang="en-CA" dirty="0" smtClean="0"/>
              <a:t>Potentially multiple admins must harmonize access rights to</a:t>
            </a:r>
          </a:p>
          <a:p>
            <a:pPr lvl="1">
              <a:buNone/>
            </a:pPr>
            <a:r>
              <a:rPr lang="en-CA" dirty="0" smtClean="0"/>
              <a:t>   services that are </a:t>
            </a:r>
          </a:p>
          <a:p>
            <a:pPr lvl="1">
              <a:buNone/>
            </a:pPr>
            <a:r>
              <a:rPr lang="en-CA" dirty="0" smtClean="0"/>
              <a:t>   unrelated and are </a:t>
            </a:r>
          </a:p>
          <a:p>
            <a:pPr lvl="1">
              <a:buNone/>
            </a:pPr>
            <a:r>
              <a:rPr lang="en-CA" dirty="0" smtClean="0"/>
              <a:t>   unaware of each other</a:t>
            </a:r>
          </a:p>
          <a:p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</p:txBody>
      </p:sp>
      <p:sp>
        <p:nvSpPr>
          <p:cNvPr id="4" name="Ring 3"/>
          <p:cNvSpPr/>
          <p:nvPr/>
        </p:nvSpPr>
        <p:spPr>
          <a:xfrm>
            <a:off x="4368800" y="3657600"/>
            <a:ext cx="1003300" cy="914400"/>
          </a:xfrm>
          <a:prstGeom prst="donut">
            <a:avLst>
              <a:gd name="adj" fmla="val 97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5" name="Ring 4"/>
          <p:cNvSpPr/>
          <p:nvPr/>
        </p:nvSpPr>
        <p:spPr>
          <a:xfrm>
            <a:off x="7066539" y="36830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6" name="Ring 5"/>
          <p:cNvSpPr/>
          <p:nvPr/>
        </p:nvSpPr>
        <p:spPr>
          <a:xfrm>
            <a:off x="7102475" y="5313363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7" name="Ring 6"/>
          <p:cNvSpPr/>
          <p:nvPr/>
        </p:nvSpPr>
        <p:spPr>
          <a:xfrm>
            <a:off x="4381500" y="5437187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7" y="4203700"/>
            <a:ext cx="669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061" y="38100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44" y="55880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38354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545306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uppierung 28"/>
          <p:cNvGrpSpPr/>
          <p:nvPr/>
        </p:nvGrpSpPr>
        <p:grpSpPr>
          <a:xfrm>
            <a:off x="5384801" y="4160821"/>
            <a:ext cx="802014" cy="411180"/>
            <a:chOff x="5384801" y="4160821"/>
            <a:chExt cx="802014" cy="411180"/>
          </a:xfrm>
        </p:grpSpPr>
        <p:cxnSp>
          <p:nvCxnSpPr>
            <p:cNvPr id="15" name="Gerade Verbindung mit Pfeil 14"/>
            <p:cNvCxnSpPr/>
            <p:nvPr/>
          </p:nvCxnSpPr>
          <p:spPr bwMode="auto">
            <a:xfrm rot="10800000">
              <a:off x="5384801" y="4307434"/>
              <a:ext cx="503237" cy="2645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feld 15"/>
            <p:cNvSpPr txBox="1"/>
            <p:nvPr/>
          </p:nvSpPr>
          <p:spPr>
            <a:xfrm rot="1758069">
              <a:off x="5384801" y="416082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Rights?</a:t>
              </a:r>
            </a:p>
          </p:txBody>
        </p:sp>
      </p:grpSp>
      <p:grpSp>
        <p:nvGrpSpPr>
          <p:cNvPr id="30" name="Gruppierung 29"/>
          <p:cNvGrpSpPr/>
          <p:nvPr/>
        </p:nvGrpSpPr>
        <p:grpSpPr>
          <a:xfrm>
            <a:off x="5176562" y="4905082"/>
            <a:ext cx="802014" cy="547766"/>
            <a:chOff x="5176562" y="4905082"/>
            <a:chExt cx="802014" cy="547766"/>
          </a:xfrm>
        </p:grpSpPr>
        <p:cxnSp>
          <p:nvCxnSpPr>
            <p:cNvPr id="17" name="Gerade Verbindung mit Pfeil 16"/>
            <p:cNvCxnSpPr/>
            <p:nvPr/>
          </p:nvCxnSpPr>
          <p:spPr bwMode="auto">
            <a:xfrm rot="10800000" flipV="1">
              <a:off x="5297478" y="5020225"/>
              <a:ext cx="590560" cy="4326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feld 17"/>
            <p:cNvSpPr txBox="1"/>
            <p:nvPr/>
          </p:nvSpPr>
          <p:spPr>
            <a:xfrm rot="19409047">
              <a:off x="5176562" y="4905082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Rights?</a:t>
              </a:r>
            </a:p>
          </p:txBody>
        </p:sp>
      </p:grpSp>
      <p:grpSp>
        <p:nvGrpSpPr>
          <p:cNvPr id="31" name="Gruppierung 30"/>
          <p:cNvGrpSpPr/>
          <p:nvPr/>
        </p:nvGrpSpPr>
        <p:grpSpPr>
          <a:xfrm>
            <a:off x="6567288" y="4894461"/>
            <a:ext cx="802014" cy="526806"/>
            <a:chOff x="6567288" y="4894461"/>
            <a:chExt cx="802014" cy="526806"/>
          </a:xfrm>
        </p:grpSpPr>
        <p:cxnSp>
          <p:nvCxnSpPr>
            <p:cNvPr id="21" name="Gerade Verbindung mit Pfeil 20"/>
            <p:cNvCxnSpPr/>
            <p:nvPr/>
          </p:nvCxnSpPr>
          <p:spPr bwMode="auto">
            <a:xfrm>
              <a:off x="6599238" y="5020224"/>
              <a:ext cx="503237" cy="4010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feld 21"/>
            <p:cNvSpPr txBox="1"/>
            <p:nvPr/>
          </p:nvSpPr>
          <p:spPr>
            <a:xfrm rot="2291093">
              <a:off x="6567288" y="489446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Rights?</a:t>
              </a:r>
            </a:p>
          </p:txBody>
        </p:sp>
      </p:grpSp>
      <p:grpSp>
        <p:nvGrpSpPr>
          <p:cNvPr id="32" name="Gruppierung 31"/>
          <p:cNvGrpSpPr/>
          <p:nvPr/>
        </p:nvGrpSpPr>
        <p:grpSpPr>
          <a:xfrm>
            <a:off x="6373583" y="4049811"/>
            <a:ext cx="802014" cy="589658"/>
            <a:chOff x="6373583" y="4049811"/>
            <a:chExt cx="802014" cy="589658"/>
          </a:xfrm>
        </p:grpSpPr>
        <p:cxnSp>
          <p:nvCxnSpPr>
            <p:cNvPr id="26" name="Gerade Verbindung mit Pfeil 25"/>
            <p:cNvCxnSpPr/>
            <p:nvPr/>
          </p:nvCxnSpPr>
          <p:spPr bwMode="auto">
            <a:xfrm rot="18167179">
              <a:off x="6510089" y="4187329"/>
              <a:ext cx="503237" cy="4010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Textfeld 26"/>
            <p:cNvSpPr txBox="1"/>
            <p:nvPr/>
          </p:nvSpPr>
          <p:spPr>
            <a:xfrm rot="20458272">
              <a:off x="6373583" y="404981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Rights?</a:t>
              </a:r>
            </a:p>
          </p:txBody>
        </p:sp>
      </p:grpSp>
      <p:grpSp>
        <p:nvGrpSpPr>
          <p:cNvPr id="38" name="Gruppierung 37"/>
          <p:cNvGrpSpPr/>
          <p:nvPr/>
        </p:nvGrpSpPr>
        <p:grpSpPr>
          <a:xfrm>
            <a:off x="5360793" y="3931431"/>
            <a:ext cx="1801282" cy="2305150"/>
            <a:chOff x="5360793" y="3931431"/>
            <a:chExt cx="1801282" cy="2305150"/>
          </a:xfrm>
        </p:grpSpPr>
        <p:sp>
          <p:nvSpPr>
            <p:cNvPr id="33" name="Ring 32"/>
            <p:cNvSpPr/>
            <p:nvPr/>
          </p:nvSpPr>
          <p:spPr bwMode="auto">
            <a:xfrm>
              <a:off x="5427725" y="3931431"/>
              <a:ext cx="1566195" cy="1553078"/>
            </a:xfrm>
            <a:prstGeom prst="donut">
              <a:avLst>
                <a:gd name="adj" fmla="val 5662"/>
              </a:avLst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  <p:grpSp>
          <p:nvGrpSpPr>
            <p:cNvPr id="37" name="Gruppierung 36"/>
            <p:cNvGrpSpPr/>
            <p:nvPr/>
          </p:nvGrpSpPr>
          <p:grpSpPr>
            <a:xfrm>
              <a:off x="5360793" y="5324675"/>
              <a:ext cx="1801282" cy="911906"/>
              <a:chOff x="5360793" y="5324675"/>
              <a:chExt cx="1801282" cy="911906"/>
            </a:xfrm>
          </p:grpSpPr>
          <p:sp>
            <p:nvSpPr>
              <p:cNvPr id="34" name="Rechtwinkliges Dreieck 33"/>
              <p:cNvSpPr/>
              <p:nvPr/>
            </p:nvSpPr>
            <p:spPr bwMode="auto">
              <a:xfrm rot="2913373">
                <a:off x="6060479" y="5327117"/>
                <a:ext cx="219397" cy="214513"/>
              </a:xfrm>
              <a:prstGeom prst="rtTriangl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  <p:sp>
            <p:nvSpPr>
              <p:cNvPr id="35" name="Rechtwinkliges Dreieck 34"/>
              <p:cNvSpPr/>
              <p:nvPr/>
            </p:nvSpPr>
            <p:spPr bwMode="auto">
              <a:xfrm rot="13304040">
                <a:off x="6101124" y="5329930"/>
                <a:ext cx="219397" cy="214513"/>
              </a:xfrm>
              <a:prstGeom prst="rtTriangl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5360793" y="5590250"/>
                <a:ext cx="18012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Rights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Harmonization?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81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Disaster Management – One Solution</a:t>
            </a:r>
            <a:endParaRPr lang="en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the services are within the same access environment (federation), </a:t>
            </a:r>
          </a:p>
          <a:p>
            <a:pPr lvl="1"/>
            <a:r>
              <a:rPr lang="en-CA" dirty="0" smtClean="0"/>
              <a:t>the user can benefit Single Sign On</a:t>
            </a:r>
          </a:p>
          <a:p>
            <a:pPr lvl="1"/>
            <a:r>
              <a:rPr lang="en-CA" dirty="0" smtClean="0"/>
              <a:t>the harmonization of rights can be based on well known user attributes</a:t>
            </a:r>
            <a:endParaRPr lang="en-CA" dirty="0"/>
          </a:p>
        </p:txBody>
      </p:sp>
      <p:grpSp>
        <p:nvGrpSpPr>
          <p:cNvPr id="80" name="Gruppierung 79"/>
          <p:cNvGrpSpPr/>
          <p:nvPr/>
        </p:nvGrpSpPr>
        <p:grpSpPr>
          <a:xfrm>
            <a:off x="827715" y="3826601"/>
            <a:ext cx="5044810" cy="1610586"/>
            <a:chOff x="827715" y="3826601"/>
            <a:chExt cx="5044810" cy="1610586"/>
          </a:xfrm>
        </p:grpSpPr>
        <p:pic>
          <p:nvPicPr>
            <p:cNvPr id="14" name="Bild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715" y="3826601"/>
              <a:ext cx="3016030" cy="1610586"/>
            </a:xfrm>
            <a:prstGeom prst="rect">
              <a:avLst/>
            </a:prstGeom>
            <a:ln w="19050" cmpd="sng">
              <a:solidFill>
                <a:srgbClr val="FF0000"/>
              </a:solidFill>
            </a:ln>
          </p:spPr>
        </p:pic>
        <p:cxnSp>
          <p:nvCxnSpPr>
            <p:cNvPr id="16" name="Gerade Verbindung 15"/>
            <p:cNvCxnSpPr/>
            <p:nvPr/>
          </p:nvCxnSpPr>
          <p:spPr bwMode="auto">
            <a:xfrm rot="10800000" flipV="1">
              <a:off x="3843745" y="4785198"/>
              <a:ext cx="2028780" cy="1818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feld 16"/>
            <p:cNvSpPr txBox="1"/>
            <p:nvPr/>
          </p:nvSpPr>
          <p:spPr>
            <a:xfrm rot="21357724">
              <a:off x="3854655" y="4538815"/>
              <a:ext cx="1685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user attributes</a:t>
              </a:r>
            </a:p>
          </p:txBody>
        </p:sp>
      </p:grpSp>
      <p:sp>
        <p:nvSpPr>
          <p:cNvPr id="51" name="Ring 50"/>
          <p:cNvSpPr/>
          <p:nvPr/>
        </p:nvSpPr>
        <p:spPr>
          <a:xfrm>
            <a:off x="4368800" y="3657600"/>
            <a:ext cx="1003300" cy="914400"/>
          </a:xfrm>
          <a:prstGeom prst="donut">
            <a:avLst>
              <a:gd name="adj" fmla="val 97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52" name="Ring 51"/>
          <p:cNvSpPr/>
          <p:nvPr/>
        </p:nvSpPr>
        <p:spPr>
          <a:xfrm>
            <a:off x="7066539" y="36830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53" name="Ring 52"/>
          <p:cNvSpPr/>
          <p:nvPr/>
        </p:nvSpPr>
        <p:spPr>
          <a:xfrm>
            <a:off x="7102475" y="5313363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54" name="Ring 53"/>
          <p:cNvSpPr/>
          <p:nvPr/>
        </p:nvSpPr>
        <p:spPr>
          <a:xfrm>
            <a:off x="4381500" y="5437187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7" y="4203700"/>
            <a:ext cx="669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061" y="38100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44" y="55880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38354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545306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" name="Gruppierung 59"/>
          <p:cNvGrpSpPr/>
          <p:nvPr/>
        </p:nvGrpSpPr>
        <p:grpSpPr>
          <a:xfrm>
            <a:off x="5384801" y="4160821"/>
            <a:ext cx="802014" cy="411180"/>
            <a:chOff x="5384801" y="4160821"/>
            <a:chExt cx="802014" cy="411180"/>
          </a:xfrm>
        </p:grpSpPr>
        <p:cxnSp>
          <p:nvCxnSpPr>
            <p:cNvPr id="61" name="Gerade Verbindung mit Pfeil 60"/>
            <p:cNvCxnSpPr/>
            <p:nvPr/>
          </p:nvCxnSpPr>
          <p:spPr bwMode="auto">
            <a:xfrm rot="10800000">
              <a:off x="5384801" y="4307434"/>
              <a:ext cx="503237" cy="2645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extfeld 61"/>
            <p:cNvSpPr txBox="1"/>
            <p:nvPr/>
          </p:nvSpPr>
          <p:spPr>
            <a:xfrm rot="1758069">
              <a:off x="5384801" y="416082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Rights!</a:t>
              </a:r>
            </a:p>
          </p:txBody>
        </p:sp>
      </p:grpSp>
      <p:grpSp>
        <p:nvGrpSpPr>
          <p:cNvPr id="63" name="Gruppierung 62"/>
          <p:cNvGrpSpPr/>
          <p:nvPr/>
        </p:nvGrpSpPr>
        <p:grpSpPr>
          <a:xfrm>
            <a:off x="5176562" y="4905082"/>
            <a:ext cx="802014" cy="547766"/>
            <a:chOff x="5176562" y="4905082"/>
            <a:chExt cx="802014" cy="547766"/>
          </a:xfrm>
        </p:grpSpPr>
        <p:cxnSp>
          <p:nvCxnSpPr>
            <p:cNvPr id="64" name="Gerade Verbindung mit Pfeil 63"/>
            <p:cNvCxnSpPr/>
            <p:nvPr/>
          </p:nvCxnSpPr>
          <p:spPr bwMode="auto">
            <a:xfrm rot="10800000" flipV="1">
              <a:off x="5297478" y="5020225"/>
              <a:ext cx="590560" cy="4326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Textfeld 64"/>
            <p:cNvSpPr txBox="1"/>
            <p:nvPr/>
          </p:nvSpPr>
          <p:spPr>
            <a:xfrm rot="19409047">
              <a:off x="5176562" y="4905082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Rights!</a:t>
              </a:r>
            </a:p>
          </p:txBody>
        </p:sp>
      </p:grpSp>
      <p:grpSp>
        <p:nvGrpSpPr>
          <p:cNvPr id="66" name="Gruppierung 65"/>
          <p:cNvGrpSpPr/>
          <p:nvPr/>
        </p:nvGrpSpPr>
        <p:grpSpPr>
          <a:xfrm>
            <a:off x="6567288" y="4894461"/>
            <a:ext cx="802014" cy="526806"/>
            <a:chOff x="6567288" y="4894461"/>
            <a:chExt cx="802014" cy="526806"/>
          </a:xfrm>
        </p:grpSpPr>
        <p:cxnSp>
          <p:nvCxnSpPr>
            <p:cNvPr id="67" name="Gerade Verbindung mit Pfeil 66"/>
            <p:cNvCxnSpPr/>
            <p:nvPr/>
          </p:nvCxnSpPr>
          <p:spPr bwMode="auto">
            <a:xfrm>
              <a:off x="6599238" y="5020224"/>
              <a:ext cx="503237" cy="4010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Textfeld 67"/>
            <p:cNvSpPr txBox="1"/>
            <p:nvPr/>
          </p:nvSpPr>
          <p:spPr>
            <a:xfrm rot="2291093">
              <a:off x="6567288" y="489446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Rights!</a:t>
              </a:r>
            </a:p>
          </p:txBody>
        </p:sp>
      </p:grpSp>
      <p:grpSp>
        <p:nvGrpSpPr>
          <p:cNvPr id="69" name="Gruppierung 68"/>
          <p:cNvGrpSpPr/>
          <p:nvPr/>
        </p:nvGrpSpPr>
        <p:grpSpPr>
          <a:xfrm>
            <a:off x="6373583" y="4049811"/>
            <a:ext cx="802014" cy="589658"/>
            <a:chOff x="6373583" y="4049811"/>
            <a:chExt cx="802014" cy="589658"/>
          </a:xfrm>
        </p:grpSpPr>
        <p:cxnSp>
          <p:nvCxnSpPr>
            <p:cNvPr id="70" name="Gerade Verbindung mit Pfeil 69"/>
            <p:cNvCxnSpPr/>
            <p:nvPr/>
          </p:nvCxnSpPr>
          <p:spPr bwMode="auto">
            <a:xfrm rot="18167179">
              <a:off x="6510089" y="4187329"/>
              <a:ext cx="503237" cy="4010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1" name="Textfeld 70"/>
            <p:cNvSpPr txBox="1"/>
            <p:nvPr/>
          </p:nvSpPr>
          <p:spPr>
            <a:xfrm rot="20458272">
              <a:off x="6373583" y="4049811"/>
              <a:ext cx="8020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Rights!</a:t>
              </a:r>
            </a:p>
          </p:txBody>
        </p:sp>
      </p:grpSp>
      <p:grpSp>
        <p:nvGrpSpPr>
          <p:cNvPr id="72" name="Gruppierung 71"/>
          <p:cNvGrpSpPr/>
          <p:nvPr/>
        </p:nvGrpSpPr>
        <p:grpSpPr>
          <a:xfrm>
            <a:off x="5194052" y="3931431"/>
            <a:ext cx="2134769" cy="2582149"/>
            <a:chOff x="5194052" y="3931431"/>
            <a:chExt cx="2134769" cy="2582149"/>
          </a:xfrm>
        </p:grpSpPr>
        <p:sp>
          <p:nvSpPr>
            <p:cNvPr id="73" name="Ring 72"/>
            <p:cNvSpPr/>
            <p:nvPr/>
          </p:nvSpPr>
          <p:spPr bwMode="auto">
            <a:xfrm>
              <a:off x="5427725" y="3931431"/>
              <a:ext cx="1566195" cy="1553078"/>
            </a:xfrm>
            <a:prstGeom prst="donut">
              <a:avLst>
                <a:gd name="adj" fmla="val 5662"/>
              </a:avLst>
            </a:prstGeom>
            <a:solidFill>
              <a:srgbClr val="FF0000">
                <a:alpha val="1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  <p:grpSp>
          <p:nvGrpSpPr>
            <p:cNvPr id="74" name="Gruppierung 36"/>
            <p:cNvGrpSpPr/>
            <p:nvPr/>
          </p:nvGrpSpPr>
          <p:grpSpPr>
            <a:xfrm>
              <a:off x="5194052" y="5324675"/>
              <a:ext cx="2134769" cy="1188905"/>
              <a:chOff x="5194052" y="5324675"/>
              <a:chExt cx="2134769" cy="1188905"/>
            </a:xfrm>
          </p:grpSpPr>
          <p:sp>
            <p:nvSpPr>
              <p:cNvPr id="75" name="Rechtwinkliges Dreieck 74"/>
              <p:cNvSpPr/>
              <p:nvPr/>
            </p:nvSpPr>
            <p:spPr bwMode="auto">
              <a:xfrm rot="2913373">
                <a:off x="6060479" y="5327117"/>
                <a:ext cx="219397" cy="214513"/>
              </a:xfrm>
              <a:prstGeom prst="rtTriangl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  <p:sp>
            <p:nvSpPr>
              <p:cNvPr id="76" name="Rechtwinkliges Dreieck 75"/>
              <p:cNvSpPr/>
              <p:nvPr/>
            </p:nvSpPr>
            <p:spPr bwMode="auto">
              <a:xfrm rot="13304040">
                <a:off x="6101124" y="5329930"/>
                <a:ext cx="219397" cy="214513"/>
              </a:xfrm>
              <a:prstGeom prst="rtTriangl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5194052" y="5590250"/>
                <a:ext cx="213476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Rights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Harmonization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with user attributes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85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Disaster Management - Conclusion</a:t>
            </a:r>
            <a:endParaRPr lang="en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 use of an Access Management Federation</a:t>
            </a:r>
          </a:p>
          <a:p>
            <a:pPr lvl="1"/>
            <a:r>
              <a:rPr lang="en-CA" dirty="0" smtClean="0"/>
              <a:t>Focus on the Disaster Management, not spending time looking up passwords!</a:t>
            </a:r>
          </a:p>
          <a:p>
            <a:pPr lvl="1"/>
            <a:r>
              <a:rPr lang="en-CA" dirty="0" smtClean="0"/>
              <a:t>Rights harmonization guarantees access to relevant (need-to-know) content!</a:t>
            </a:r>
            <a:endParaRPr lang="en-CA" dirty="0"/>
          </a:p>
        </p:txBody>
      </p:sp>
      <p:sp>
        <p:nvSpPr>
          <p:cNvPr id="14" name="Ring 13"/>
          <p:cNvSpPr/>
          <p:nvPr/>
        </p:nvSpPr>
        <p:spPr>
          <a:xfrm>
            <a:off x="4459722" y="3898900"/>
            <a:ext cx="1003300" cy="914400"/>
          </a:xfrm>
          <a:prstGeom prst="donut">
            <a:avLst>
              <a:gd name="adj" fmla="val 97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5" name="Ring 14"/>
          <p:cNvSpPr/>
          <p:nvPr/>
        </p:nvSpPr>
        <p:spPr>
          <a:xfrm>
            <a:off x="6821922" y="40513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6" name="Ring 15"/>
          <p:cNvSpPr/>
          <p:nvPr/>
        </p:nvSpPr>
        <p:spPr>
          <a:xfrm>
            <a:off x="5971022" y="5211763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7" name="Ring 16"/>
          <p:cNvSpPr/>
          <p:nvPr/>
        </p:nvSpPr>
        <p:spPr>
          <a:xfrm>
            <a:off x="4459722" y="5130800"/>
            <a:ext cx="1003300" cy="914400"/>
          </a:xfrm>
          <a:prstGeom prst="donut">
            <a:avLst>
              <a:gd name="adj" fmla="val 9701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22" y="4279900"/>
            <a:ext cx="669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83" y="40513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066" y="528161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083" y="4203700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6" y="5351463"/>
            <a:ext cx="44652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Wolkenförmige Legende 22"/>
          <p:cNvSpPr/>
          <p:nvPr/>
        </p:nvSpPr>
        <p:spPr bwMode="auto">
          <a:xfrm>
            <a:off x="3715521" y="3518023"/>
            <a:ext cx="4742679" cy="3080415"/>
          </a:xfrm>
          <a:prstGeom prst="cloudCallout">
            <a:avLst>
              <a:gd name="adj1" fmla="val -57323"/>
              <a:gd name="adj2" fmla="val 4783"/>
            </a:avLst>
          </a:prstGeom>
          <a:solidFill>
            <a:srgbClr val="FF0000">
              <a:alpha val="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>
              <a:latin typeface="Arial" pitchFamily="-65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Arial" pitchFamily="-65" charset="0"/>
              </a:rPr>
              <a:t>Access Management F</a:t>
            </a: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rPr>
              <a:t>ederation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85800" y="3765371"/>
            <a:ext cx="316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COBWEB / AIP-6 Federation</a:t>
            </a:r>
          </a:p>
          <a:p>
            <a:r>
              <a:rPr lang="de-DE" dirty="0">
                <a:hlinkClick r:id="rId4"/>
              </a:rPr>
              <a:t>http://cobwebproject.eu/development/welcome-page-test-federation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1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4C9E6431-6BA6-8843-BE59-6AB7DB8EAC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altLang="en-US" sz="4000" dirty="0" smtClean="0"/>
              <a:t>Technical work in AIP</a:t>
            </a:r>
            <a:endParaRPr lang="en-US" altLang="en-US" sz="40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229600" cy="52090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What has been achieved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Trusted gateway for OpenID into SAML-2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Realization during AIP-7 that trust between existing authentication federations requires more sophisticated gateways to handle a multi-authentication federation solution for GEOSS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Identified open source and commercial solutions  to address trust gateways that cover a large set of authentication protocols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Recommendation and Specification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Completed by December, 2015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To be delivered to IIB and </a:t>
            </a:r>
            <a:r>
              <a:rPr lang="en-US" altLang="en-US" sz="1800" dirty="0" err="1"/>
              <a:t>GEOSec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What remains to do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Incorporate into GCI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Tutorial </a:t>
            </a:r>
            <a:r>
              <a:rPr lang="en-US" altLang="en-US" sz="2000" dirty="0"/>
              <a:t>on deploying and using the SSO component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Could require the “new” legal entity of GEO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59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_powerpointtemplate">
  <a:themeElements>
    <a:clrScheme name="GEO_powerpoint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O_powerpoin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GEO_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_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_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AIP6_Demo_Capture_Guidelines.ppt</Template>
  <TotalTime>4</TotalTime>
  <Words>319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GEO_powerpointtemplate</vt:lpstr>
      <vt:lpstr>AIP Disaster Management Using Single-Sign-On</vt:lpstr>
      <vt:lpstr>Disaster Management – High Level Scenario</vt:lpstr>
      <vt:lpstr>Disaster Management – Challenges</vt:lpstr>
      <vt:lpstr>Disaster Management – One Solution</vt:lpstr>
      <vt:lpstr>Disaster Management - Conclusion</vt:lpstr>
      <vt:lpstr>Technical work in AIP</vt:lpstr>
    </vt:vector>
  </TitlesOfParts>
  <Company>OGC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De Lathouwer</dc:creator>
  <cp:lastModifiedBy>Paola De Salvo</cp:lastModifiedBy>
  <cp:revision>18</cp:revision>
  <dcterms:created xsi:type="dcterms:W3CDTF">2013-12-17T14:34:41Z</dcterms:created>
  <dcterms:modified xsi:type="dcterms:W3CDTF">2016-11-02T13:32:06Z</dcterms:modified>
</cp:coreProperties>
</file>