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681" r:id="rId2"/>
    <p:sldId id="613" r:id="rId3"/>
    <p:sldId id="672" r:id="rId4"/>
    <p:sldId id="658" r:id="rId5"/>
    <p:sldId id="647" r:id="rId6"/>
    <p:sldId id="654" r:id="rId7"/>
    <p:sldId id="637" r:id="rId8"/>
    <p:sldId id="655" r:id="rId9"/>
    <p:sldId id="644" r:id="rId10"/>
    <p:sldId id="674" r:id="rId11"/>
    <p:sldId id="621" r:id="rId12"/>
    <p:sldId id="620" r:id="rId13"/>
    <p:sldId id="665" r:id="rId14"/>
    <p:sldId id="676" r:id="rId15"/>
    <p:sldId id="623" r:id="rId16"/>
    <p:sldId id="678" r:id="rId17"/>
    <p:sldId id="641" r:id="rId18"/>
    <p:sldId id="67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8DFF"/>
    <a:srgbClr val="000001"/>
    <a:srgbClr val="50FF24"/>
    <a:srgbClr val="858963"/>
    <a:srgbClr val="243489"/>
    <a:srgbClr val="8D0424"/>
    <a:srgbClr val="E82434"/>
    <a:srgbClr val="8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36" autoAdjust="0"/>
  </p:normalViewPr>
  <p:slideViewPr>
    <p:cSldViewPr snapToGrid="0" snapToObjects="1">
      <p:cViewPr varScale="1">
        <p:scale>
          <a:sx n="77" d="100"/>
          <a:sy n="77" d="100"/>
        </p:scale>
        <p:origin x="-19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A2CCB2-5448-2343-82C6-DDF7F73583AF}" type="datetimeFigureOut">
              <a:rPr lang="en-US" smtClean="0"/>
              <a:pPr/>
              <a:t>2016-11-16</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D359D-CB5C-ED4C-AA88-868D7B635448}" type="slidenum">
              <a:rPr lang="fr-FR" smtClean="0"/>
              <a:pPr/>
              <a:t>‹#›</a:t>
            </a:fld>
            <a:endParaRPr lang="fr-FR"/>
          </a:p>
        </p:txBody>
      </p:sp>
    </p:spTree>
    <p:extLst>
      <p:ext uri="{BB962C8B-B14F-4D97-AF65-F5344CB8AC3E}">
        <p14:creationId xmlns:p14="http://schemas.microsoft.com/office/powerpoint/2010/main" val="964513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odata.org/task-groups/data-citation-standards-and-practic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42900" indent="-342900">
              <a:spcAft>
                <a:spcPts val="600"/>
              </a:spcAft>
              <a:buFont typeface="Wingdings" charset="2"/>
              <a:buChar char="§"/>
            </a:pPr>
            <a:r>
              <a:rPr lang="en-US" sz="1600" dirty="0" smtClean="0">
                <a:solidFill>
                  <a:schemeClr val="tx1">
                    <a:lumMod val="75000"/>
                    <a:lumOff val="25000"/>
                  </a:schemeClr>
                </a:solidFill>
              </a:rPr>
              <a:t>CODATA Task Group on Data Citation ‘Data Citation: From Principles to Practice, A Focus on the Research Policy and Funding Community’: </a:t>
            </a:r>
            <a:r>
              <a:rPr lang="en-US" sz="1600" dirty="0" smtClean="0">
                <a:solidFill>
                  <a:schemeClr val="tx1">
                    <a:lumMod val="75000"/>
                    <a:lumOff val="25000"/>
                  </a:schemeClr>
                </a:solidFill>
                <a:hlinkClick r:id="rId3"/>
              </a:rPr>
              <a:t>http://www.codata.org/task-groups/data-citation-standards-and-practices</a:t>
            </a:r>
            <a:r>
              <a:rPr lang="en-US" sz="1600" dirty="0" smtClean="0">
                <a:solidFill>
                  <a:schemeClr val="tx1">
                    <a:lumMod val="75000"/>
                    <a:lumOff val="25000"/>
                  </a:schemeClr>
                </a:solidFill>
              </a:rPr>
              <a:t> </a:t>
            </a:r>
          </a:p>
          <a:p>
            <a:pPr marL="342900" indent="-342900">
              <a:spcAft>
                <a:spcPts val="600"/>
              </a:spcAft>
              <a:buFont typeface="Wingdings" charset="2"/>
              <a:buChar char="§"/>
            </a:pPr>
            <a:r>
              <a:rPr lang="en-US" sz="1600" b="1" dirty="0" err="1" smtClean="0">
                <a:solidFill>
                  <a:schemeClr val="tx1">
                    <a:lumMod val="75000"/>
                    <a:lumOff val="25000"/>
                  </a:schemeClr>
                </a:solidFill>
              </a:rPr>
              <a:t>Organising</a:t>
            </a:r>
            <a:r>
              <a:rPr lang="en-US" sz="1600" b="1" dirty="0" smtClean="0">
                <a:solidFill>
                  <a:schemeClr val="tx1">
                    <a:lumMod val="75000"/>
                    <a:lumOff val="25000"/>
                  </a:schemeClr>
                </a:solidFill>
              </a:rPr>
              <a:t> an international series of implementation and adoption workshops.</a:t>
            </a:r>
          </a:p>
          <a:p>
            <a:pPr marL="342900" indent="-342900">
              <a:spcAft>
                <a:spcPts val="600"/>
              </a:spcAft>
              <a:buFont typeface="Wingdings" charset="2"/>
              <a:buChar char="§"/>
            </a:pPr>
            <a:r>
              <a:rPr lang="en-US" sz="1600" dirty="0" smtClean="0">
                <a:solidFill>
                  <a:schemeClr val="tx1">
                    <a:lumMod val="75000"/>
                    <a:lumOff val="25000"/>
                  </a:schemeClr>
                </a:solidFill>
              </a:rPr>
              <a:t>Promote the implementation of data citation principles in the research policy and funding communities throughout the world.</a:t>
            </a:r>
          </a:p>
          <a:p>
            <a:pPr marL="342900" indent="-342900">
              <a:spcAft>
                <a:spcPts val="600"/>
              </a:spcAft>
              <a:buFont typeface="Wingdings" charset="2"/>
              <a:buChar char="§"/>
            </a:pPr>
            <a:r>
              <a:rPr lang="en-US" sz="1600" b="1" dirty="0" smtClean="0">
                <a:solidFill>
                  <a:schemeClr val="tx1">
                    <a:lumMod val="75000"/>
                    <a:lumOff val="25000"/>
                  </a:schemeClr>
                </a:solidFill>
              </a:rPr>
              <a:t>Stakeholders </a:t>
            </a:r>
            <a:r>
              <a:rPr lang="en-US" sz="1600" dirty="0" smtClean="0">
                <a:solidFill>
                  <a:schemeClr val="tx1">
                    <a:lumMod val="75000"/>
                    <a:lumOff val="25000"/>
                  </a:schemeClr>
                </a:solidFill>
              </a:rPr>
              <a:t>include: </a:t>
            </a:r>
            <a:r>
              <a:rPr lang="en-US" sz="1600" dirty="0" smtClean="0"/>
              <a:t>government, funders, research performing institutions, research administrators, research librarians, researchers, learned societies, publishers, data archives, journal editors …</a:t>
            </a:r>
            <a:r>
              <a:rPr lang="en-GB" sz="1600" dirty="0" smtClean="0"/>
              <a:t> </a:t>
            </a:r>
            <a:endParaRPr lang="en-US" sz="1600" dirty="0" smtClean="0">
              <a:solidFill>
                <a:schemeClr val="tx1">
                  <a:lumMod val="75000"/>
                  <a:lumOff val="25000"/>
                </a:schemeClr>
              </a:solidFill>
            </a:endParaRPr>
          </a:p>
          <a:p>
            <a:pPr marL="800100" lvl="1" indent="-342900">
              <a:spcAft>
                <a:spcPts val="600"/>
              </a:spcAft>
              <a:buFont typeface="Wingdings" charset="2"/>
              <a:buChar char="§"/>
            </a:pPr>
            <a:r>
              <a:rPr lang="en-US" sz="1600" dirty="0" smtClean="0">
                <a:solidFill>
                  <a:schemeClr val="tx1">
                    <a:lumMod val="75000"/>
                    <a:lumOff val="25000"/>
                  </a:schemeClr>
                </a:solidFill>
              </a:rPr>
              <a:t>What is the policy environment for data citation?</a:t>
            </a:r>
          </a:p>
          <a:p>
            <a:pPr marL="800100" lvl="1" indent="-342900">
              <a:spcAft>
                <a:spcPts val="600"/>
              </a:spcAft>
              <a:buFont typeface="Wingdings" charset="2"/>
              <a:buChar char="§"/>
            </a:pPr>
            <a:r>
              <a:rPr lang="en-US" sz="1600" dirty="0" smtClean="0">
                <a:solidFill>
                  <a:schemeClr val="tx1">
                    <a:lumMod val="75000"/>
                    <a:lumOff val="25000"/>
                  </a:schemeClr>
                </a:solidFill>
              </a:rPr>
              <a:t>What are current attitudes to data citation?</a:t>
            </a:r>
          </a:p>
          <a:p>
            <a:pPr marL="800100" lvl="1" indent="-342900">
              <a:spcAft>
                <a:spcPts val="600"/>
              </a:spcAft>
              <a:buFont typeface="Wingdings" charset="2"/>
              <a:buChar char="§"/>
            </a:pPr>
            <a:r>
              <a:rPr lang="en-US" sz="1600" dirty="0" smtClean="0">
                <a:solidFill>
                  <a:schemeClr val="tx1">
                    <a:lumMod val="75000"/>
                    <a:lumOff val="25000"/>
                  </a:schemeClr>
                </a:solidFill>
              </a:rPr>
              <a:t>What infrastructure currently exists to support data citation?</a:t>
            </a:r>
          </a:p>
          <a:p>
            <a:pPr marL="800100" lvl="1" indent="-342900">
              <a:spcAft>
                <a:spcPts val="600"/>
              </a:spcAft>
              <a:buFont typeface="Wingdings" charset="2"/>
              <a:buChar char="§"/>
            </a:pPr>
            <a:r>
              <a:rPr lang="en-US" sz="1600" dirty="0" smtClean="0">
                <a:solidFill>
                  <a:schemeClr val="tx1">
                    <a:lumMod val="75000"/>
                    <a:lumOff val="25000"/>
                  </a:schemeClr>
                </a:solidFill>
              </a:rPr>
              <a:t>What </a:t>
            </a:r>
            <a:r>
              <a:rPr lang="en-US" sz="1600" dirty="0" smtClean="0"/>
              <a:t>specific plans for implementation</a:t>
            </a:r>
            <a:r>
              <a:rPr lang="en-GB" sz="1600" dirty="0" smtClean="0"/>
              <a:t> were identified?</a:t>
            </a:r>
          </a:p>
          <a:p>
            <a:endParaRPr lang="en-CA"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14</a:t>
            </a:fld>
            <a:endParaRPr lang="fr-FR"/>
          </a:p>
        </p:txBody>
      </p:sp>
    </p:spTree>
    <p:extLst>
      <p:ext uri="{BB962C8B-B14F-4D97-AF65-F5344CB8AC3E}">
        <p14:creationId xmlns:p14="http://schemas.microsoft.com/office/powerpoint/2010/main" val="162711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lumMod val="75000"/>
                    <a:lumOff val="25000"/>
                  </a:schemeClr>
                </a:solidFill>
              </a:rPr>
              <a:t>Builds on much existing courses to create something more than the sum of its parts:</a:t>
            </a:r>
          </a:p>
          <a:p>
            <a:endParaRPr lang="fr-FR"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 8-13 October 2017, with support from the Russian Science Foundation, CODATA, CODATA Russia, the Geophysical Center of the </a:t>
            </a:r>
            <a:r>
              <a:rPr lang="en-US" sz="1200" b="1" kern="1200" dirty="0" smtClean="0">
                <a:solidFill>
                  <a:schemeClr val="tx1"/>
                </a:solidFill>
                <a:effectLst/>
                <a:latin typeface="+mn-lt"/>
                <a:ea typeface="+mn-ea"/>
                <a:cs typeface="+mn-cs"/>
              </a:rPr>
              <a:t>Russian Academy of Sciences </a:t>
            </a:r>
            <a:r>
              <a:rPr lang="en-US" sz="1200" kern="1200" dirty="0" smtClean="0">
                <a:solidFill>
                  <a:schemeClr val="tx1"/>
                </a:solidFill>
                <a:effectLst/>
                <a:latin typeface="+mn-lt"/>
                <a:ea typeface="+mn-ea"/>
                <a:cs typeface="+mn-cs"/>
              </a:rPr>
              <a:t>and other partners will host the </a:t>
            </a:r>
            <a:r>
              <a:rPr lang="en-US" sz="1200" b="1" kern="1200" dirty="0" smtClean="0">
                <a:solidFill>
                  <a:schemeClr val="tx1"/>
                </a:solidFill>
                <a:effectLst/>
                <a:latin typeface="+mn-lt"/>
                <a:ea typeface="+mn-ea"/>
                <a:cs typeface="+mn-cs"/>
              </a:rPr>
              <a:t>CODATA 2017 Eurasia Conference </a:t>
            </a:r>
            <a:r>
              <a:rPr lang="en-US" sz="1200" kern="1200" dirty="0" smtClean="0">
                <a:solidFill>
                  <a:schemeClr val="tx1"/>
                </a:solidFill>
                <a:effectLst/>
                <a:latin typeface="+mn-lt"/>
                <a:ea typeface="+mn-ea"/>
                <a:cs typeface="+mn-cs"/>
              </a:rPr>
              <a:t>with a focus on the use of geospatially related data in important areas of research for the region.</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16</a:t>
            </a:fld>
            <a:endParaRPr lang="fr-FR"/>
          </a:p>
        </p:txBody>
      </p:sp>
    </p:spTree>
    <p:extLst>
      <p:ext uri="{BB962C8B-B14F-4D97-AF65-F5344CB8AC3E}">
        <p14:creationId xmlns:p14="http://schemas.microsoft.com/office/powerpoint/2010/main" val="855343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Every</a:t>
            </a:r>
            <a:r>
              <a:rPr lang="fr-FR" dirty="0" smtClean="0"/>
              <a:t> 2 </a:t>
            </a:r>
            <a:r>
              <a:rPr lang="fr-FR" dirty="0" err="1" smtClean="0"/>
              <a:t>years</a:t>
            </a:r>
            <a:r>
              <a:rPr lang="fr-FR" dirty="0" smtClean="0"/>
              <a:t>, CODATA </a:t>
            </a:r>
            <a:r>
              <a:rPr lang="fr-FR" dirty="0" err="1" smtClean="0"/>
              <a:t>puts</a:t>
            </a:r>
            <a:r>
              <a:rPr lang="fr-FR" dirty="0" smtClean="0"/>
              <a:t> aout a call for </a:t>
            </a:r>
            <a:r>
              <a:rPr lang="fr-FR" dirty="0" err="1" smtClean="0"/>
              <a:t>TGs</a:t>
            </a:r>
            <a:r>
              <a:rPr lang="fr-FR" dirty="0" smtClean="0"/>
              <a:t> and at the GA CODATA </a:t>
            </a:r>
            <a:r>
              <a:rPr lang="fr-FR" dirty="0" err="1" smtClean="0"/>
              <a:t>members</a:t>
            </a:r>
            <a:r>
              <a:rPr lang="fr-FR" dirty="0" smtClean="0"/>
              <a:t> select</a:t>
            </a:r>
            <a:r>
              <a:rPr lang="fr-FR" baseline="0" dirty="0" smtClean="0"/>
              <a:t> </a:t>
            </a:r>
            <a:r>
              <a:rPr lang="fr-FR" baseline="0" dirty="0" err="1" smtClean="0"/>
              <a:t>approximately</a:t>
            </a:r>
            <a:r>
              <a:rPr lang="fr-FR" baseline="0" dirty="0" smtClean="0"/>
              <a:t> 1o </a:t>
            </a:r>
            <a:r>
              <a:rPr lang="fr-FR" baseline="0" dirty="0" err="1" smtClean="0"/>
              <a:t>that</a:t>
            </a:r>
            <a:r>
              <a:rPr lang="fr-FR" baseline="0" dirty="0" smtClean="0"/>
              <a:t> </a:t>
            </a:r>
            <a:r>
              <a:rPr lang="fr-FR" baseline="0" dirty="0" err="1" smtClean="0"/>
              <a:t>will</a:t>
            </a:r>
            <a:r>
              <a:rPr lang="fr-FR" baseline="0" dirty="0" smtClean="0"/>
              <a:t> </a:t>
            </a:r>
            <a:r>
              <a:rPr lang="fr-FR" baseline="0" dirty="0" err="1" smtClean="0"/>
              <a:t>be</a:t>
            </a:r>
            <a:r>
              <a:rPr lang="fr-FR" baseline="0" dirty="0" smtClean="0"/>
              <a:t> </a:t>
            </a:r>
            <a:r>
              <a:rPr lang="fr-FR" baseline="0" dirty="0" err="1" smtClean="0"/>
              <a:t>supported</a:t>
            </a:r>
            <a:r>
              <a:rPr lang="fr-FR" baseline="0" dirty="0" smtClean="0"/>
              <a:t>.</a:t>
            </a:r>
          </a:p>
          <a:p>
            <a:endParaRPr lang="fr-FR" baseline="0" dirty="0" smtClean="0"/>
          </a:p>
          <a:p>
            <a:r>
              <a:rPr lang="fr-FR" baseline="0" dirty="0" smtClean="0"/>
              <a:t>2 Groups</a:t>
            </a:r>
          </a:p>
          <a:p>
            <a:endParaRPr lang="fr-FR" baseline="0" dirty="0" smtClean="0"/>
          </a:p>
          <a:p>
            <a:r>
              <a:rPr lang="en-US" sz="1200" b="0" i="0" u="none" strike="noStrike" kern="1200" dirty="0" smtClean="0">
                <a:solidFill>
                  <a:schemeClr val="tx1"/>
                </a:solidFill>
                <a:effectLst/>
                <a:latin typeface="+mn-lt"/>
                <a:ea typeface="+mn-ea"/>
                <a:cs typeface="+mn-cs"/>
              </a:rPr>
              <a:t>Linked Open Data for Global Disaster Risk Research (LODGD)</a:t>
            </a:r>
          </a:p>
          <a:p>
            <a:endParaRPr lang="en-US" sz="1200" b="0" i="0" u="none" strike="noStrike" kern="1200" dirty="0" smtClean="0">
              <a:solidFill>
                <a:schemeClr val="tx1"/>
              </a:solidFill>
              <a:effectLst/>
              <a:latin typeface="+mn-lt"/>
              <a:ea typeface="+mn-ea"/>
              <a:cs typeface="+mn-cs"/>
            </a:endParaRPr>
          </a:p>
          <a:p>
            <a:pPr rtl="0"/>
            <a:r>
              <a:rPr lang="en-CA" sz="1200" b="0" i="0" u="none" strike="noStrike" kern="1200" dirty="0" smtClean="0">
                <a:solidFill>
                  <a:schemeClr val="tx1"/>
                </a:solidFill>
                <a:effectLst/>
                <a:latin typeface="+mn-lt"/>
                <a:ea typeface="+mn-ea"/>
                <a:cs typeface="+mn-cs"/>
              </a:rPr>
              <a:t>References : GEO data sharing principle:</a:t>
            </a:r>
            <a:endParaRPr lang="en-CA" b="0" dirty="0" smtClean="0">
              <a:effectLst/>
            </a:endParaRPr>
          </a:p>
          <a:p>
            <a:r>
              <a:rPr lang="en-CA" dirty="0" smtClean="0"/>
              <a:t/>
            </a:r>
            <a:br>
              <a:rPr lang="en-CA" dirty="0" smtClean="0"/>
            </a:br>
            <a:endParaRPr lang="fr-FR"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17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2015</a:t>
            </a:r>
          </a:p>
          <a:p>
            <a:endParaRPr lang="en-US" sz="1200" b="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Specifically at the request of the GEO Secretariat, CODATA produced a report on </a:t>
            </a:r>
            <a:r>
              <a:rPr lang="en-US" sz="1200" i="1" kern="120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Value of Open Data Sharing</a:t>
            </a:r>
            <a:r>
              <a:rPr lang="en-US" sz="1200" kern="1200" dirty="0" smtClean="0">
                <a:solidFill>
                  <a:schemeClr val="tx1"/>
                </a:solidFill>
                <a:effectLst/>
                <a:latin typeface="+mn-lt"/>
                <a:ea typeface="+mn-ea"/>
                <a:cs typeface="+mn-cs"/>
              </a:rPr>
              <a:t> which provides an accessible synthesis of key arguments and evidence in </a:t>
            </a:r>
            <a:r>
              <a:rPr lang="en-US" sz="1200" kern="1200" dirty="0" err="1" smtClean="0">
                <a:solidFill>
                  <a:schemeClr val="tx1"/>
                </a:solidFill>
                <a:effectLst/>
                <a:latin typeface="+mn-lt"/>
                <a:ea typeface="+mn-ea"/>
                <a:cs typeface="+mn-cs"/>
              </a:rPr>
              <a:t>favour</a:t>
            </a:r>
            <a:r>
              <a:rPr lang="en-US" sz="1200" kern="1200" dirty="0" smtClean="0">
                <a:solidFill>
                  <a:schemeClr val="tx1"/>
                </a:solidFill>
                <a:effectLst/>
                <a:latin typeface="+mn-lt"/>
                <a:ea typeface="+mn-ea"/>
                <a:cs typeface="+mn-cs"/>
              </a:rPr>
              <a:t> of broad and open data sharing.</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report on the Value of Open Data Sharing was first prepared for the GEO-XII Plenary by the GEO Participating Organization CODATA (the ICSU Committee on Data for Science and Technology). Through showcasing diverse benefits of open Earth observations data, the report is designed to facilitate the process of transitioning from restricted data policies to more open policies for government data. </a:t>
            </a:r>
            <a:endParaRPr lang="fr-FR"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2015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witness to the mutually supportive collaboration</a:t>
            </a:r>
            <a:r>
              <a:rPr lang="en-US" sz="1200" kern="1200" baseline="0" dirty="0" smtClean="0">
                <a:solidFill>
                  <a:schemeClr val="tx1"/>
                </a:solidFill>
                <a:effectLst/>
                <a:latin typeface="+mn-lt"/>
                <a:ea typeface="+mn-ea"/>
                <a:cs typeface="+mn-cs"/>
              </a:rPr>
              <a:t> between CODATA, </a:t>
            </a:r>
            <a:r>
              <a:rPr lang="en-US" sz="1200" kern="1200" dirty="0" smtClean="0">
                <a:solidFill>
                  <a:schemeClr val="tx1"/>
                </a:solidFill>
                <a:effectLst/>
                <a:latin typeface="+mn-lt"/>
                <a:ea typeface="+mn-ea"/>
                <a:cs typeface="+mn-cs"/>
              </a:rPr>
              <a:t>GEO has endorsed the Science International Accord on </a:t>
            </a:r>
            <a:r>
              <a:rPr lang="en-US" sz="1200" i="1" kern="1200" dirty="0" smtClean="0">
                <a:solidFill>
                  <a:schemeClr val="tx1"/>
                </a:solidFill>
                <a:effectLst/>
                <a:latin typeface="+mn-lt"/>
                <a:ea typeface="+mn-ea"/>
                <a:cs typeface="+mn-cs"/>
              </a:rPr>
              <a:t>Open Data in a Big Data World</a:t>
            </a:r>
            <a:r>
              <a:rPr lang="en-US" sz="1200" kern="1200" dirty="0" smtClean="0">
                <a:solidFill>
                  <a:schemeClr val="tx1"/>
                </a:solidFill>
                <a:effectLst/>
                <a:latin typeface="+mn-lt"/>
                <a:ea typeface="+mn-ea"/>
                <a:cs typeface="+mn-cs"/>
              </a:rPr>
              <a:t>, in which CODATA played the leading role.</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Global Science Organizations</a:t>
            </a:r>
          </a:p>
          <a:p>
            <a:endParaRPr lang="en-US" sz="1200" kern="1200" dirty="0" smtClean="0">
              <a:solidFill>
                <a:schemeClr val="tx1"/>
              </a:solidFill>
              <a:effectLst/>
              <a:latin typeface="+mn-lt"/>
              <a:ea typeface="+mn-ea"/>
              <a:cs typeface="+mn-cs"/>
            </a:endParaRPr>
          </a:p>
          <a:p>
            <a:pPr marL="228600" indent="-228600">
              <a:buAutoNum type="arabicParenR"/>
            </a:pPr>
            <a:r>
              <a:rPr lang="fr-FR" dirty="0" smtClean="0"/>
              <a:t>ICSU</a:t>
            </a:r>
          </a:p>
          <a:p>
            <a:pPr marL="228600" indent="-228600">
              <a:buAutoNum type="arabicParenR"/>
            </a:pPr>
            <a:r>
              <a:rPr lang="fr-FR" dirty="0" err="1" smtClean="0"/>
              <a:t>InterAcademy</a:t>
            </a:r>
            <a:r>
              <a:rPr lang="fr-FR" dirty="0" smtClean="0"/>
              <a:t> </a:t>
            </a:r>
            <a:r>
              <a:rPr lang="fr-FR" dirty="0" err="1" smtClean="0"/>
              <a:t>Partnership</a:t>
            </a:r>
            <a:endParaRPr lang="fr-FR" dirty="0" smtClean="0"/>
          </a:p>
          <a:p>
            <a:pPr marL="228600" indent="-228600">
              <a:buAutoNum type="arabicParenR"/>
            </a:pPr>
            <a:r>
              <a:rPr lang="fr-FR" dirty="0" smtClean="0"/>
              <a:t>The World </a:t>
            </a:r>
            <a:r>
              <a:rPr lang="fr-FR" dirty="0" err="1" smtClean="0"/>
              <a:t>Academy</a:t>
            </a:r>
            <a:r>
              <a:rPr lang="fr-FR" dirty="0" smtClean="0"/>
              <a:t> of Science</a:t>
            </a:r>
          </a:p>
          <a:p>
            <a:pPr marL="228600" indent="-228600">
              <a:buAutoNum type="arabicParenR"/>
            </a:pPr>
            <a:r>
              <a:rPr lang="fr-FR" dirty="0" smtClean="0"/>
              <a:t>Int.</a:t>
            </a:r>
            <a:r>
              <a:rPr lang="fr-FR" baseline="0" dirty="0" smtClean="0"/>
              <a:t> Social Science Council</a:t>
            </a:r>
            <a:endParaRPr lang="fr-FR" dirty="0" smtClean="0"/>
          </a:p>
          <a:p>
            <a:endParaRPr lang="fr-FR"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2014</a:t>
            </a:r>
            <a:endParaRPr lang="fr-FR"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rPr>
              <a:t>Joint CODATA-RDA  Interest Group on Legal Interoperability.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lumMod val="75000"/>
                  <a:lumOff val="2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lumMod val="75000"/>
                  <a:lumOff val="2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3200" b="1" dirty="0" smtClean="0">
                <a:solidFill>
                  <a:schemeClr val="tx1">
                    <a:lumMod val="75000"/>
                    <a:lumOff val="25000"/>
                  </a:schemeClr>
                </a:solidFill>
              </a:rPr>
              <a:t>Builds on work done in the context of the GEO Data Sharing Working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lumMod val="75000"/>
                  <a:lumOff val="2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lumMod val="75000"/>
                  <a:lumOff val="25000"/>
                </a:schemeClr>
              </a:solidFill>
            </a:endParaRPr>
          </a:p>
          <a:p>
            <a:endParaRPr lang="fr-FR"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 Out of site out of </a:t>
            </a:r>
            <a:r>
              <a:rPr lang="fr-FR" dirty="0" err="1" smtClean="0"/>
              <a:t>mind</a:t>
            </a:r>
            <a:r>
              <a:rPr lang="fr-FR" dirty="0" smtClean="0"/>
              <a:t> » 2013</a:t>
            </a:r>
            <a:endParaRPr lang="fr-FR"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4D359D-CB5C-ED4C-AA88-868D7B635448}"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fr-FR"/>
          </a:p>
        </p:txBody>
      </p:sp>
      <p:sp>
        <p:nvSpPr>
          <p:cNvPr id="4" name="Date Placeholder 3"/>
          <p:cNvSpPr>
            <a:spLocks noGrp="1"/>
          </p:cNvSpPr>
          <p:nvPr>
            <p:ph type="dt" sz="half" idx="10"/>
          </p:nvPr>
        </p:nvSpPr>
        <p:spPr/>
        <p:txBody>
          <a:bodyPr/>
          <a:lstStyle/>
          <a:p>
            <a:fld id="{89BFFAF1-728D-9641-93CF-2037C7AE6583}" type="datetimeFigureOut">
              <a:rPr lang="en-US" smtClean="0"/>
              <a:pPr/>
              <a:t>2016-11-16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Date Placeholder 3"/>
          <p:cNvSpPr>
            <a:spLocks noGrp="1"/>
          </p:cNvSpPr>
          <p:nvPr>
            <p:ph type="dt" sz="half" idx="10"/>
          </p:nvPr>
        </p:nvSpPr>
        <p:spPr/>
        <p:txBody>
          <a:bodyPr/>
          <a:lstStyle/>
          <a:p>
            <a:fld id="{89BFFAF1-728D-9641-93CF-2037C7AE6583}" type="datetimeFigureOut">
              <a:rPr lang="en-US" smtClean="0"/>
              <a:pPr/>
              <a:t>2016-11-16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Date Placeholder 3"/>
          <p:cNvSpPr>
            <a:spLocks noGrp="1"/>
          </p:cNvSpPr>
          <p:nvPr>
            <p:ph type="dt" sz="half" idx="10"/>
          </p:nvPr>
        </p:nvSpPr>
        <p:spPr/>
        <p:txBody>
          <a:bodyPr/>
          <a:lstStyle/>
          <a:p>
            <a:fld id="{89BFFAF1-728D-9641-93CF-2037C7AE6583}" type="datetimeFigureOut">
              <a:rPr lang="en-US" smtClean="0"/>
              <a:pPr/>
              <a:t>2016-11-16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fr-F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Date Placeholder 3"/>
          <p:cNvSpPr>
            <a:spLocks noGrp="1"/>
          </p:cNvSpPr>
          <p:nvPr>
            <p:ph type="dt" sz="half" idx="10"/>
          </p:nvPr>
        </p:nvSpPr>
        <p:spPr/>
        <p:txBody>
          <a:bodyPr/>
          <a:lstStyle/>
          <a:p>
            <a:fld id="{89BFFAF1-728D-9641-93CF-2037C7AE6583}" type="datetimeFigureOut">
              <a:rPr lang="en-US" smtClean="0"/>
              <a:pPr/>
              <a:t>2016-11-16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9BFFAF1-728D-9641-93CF-2037C7AE6583}" type="datetimeFigureOut">
              <a:rPr lang="en-US" smtClean="0"/>
              <a:pPr/>
              <a:t>2016-11-16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5" name="Date Placeholder 4"/>
          <p:cNvSpPr>
            <a:spLocks noGrp="1"/>
          </p:cNvSpPr>
          <p:nvPr>
            <p:ph type="dt" sz="half" idx="10"/>
          </p:nvPr>
        </p:nvSpPr>
        <p:spPr/>
        <p:txBody>
          <a:bodyPr/>
          <a:lstStyle/>
          <a:p>
            <a:fld id="{89BFFAF1-728D-9641-93CF-2037C7AE6583}" type="datetimeFigureOut">
              <a:rPr lang="en-US" smtClean="0"/>
              <a:pPr/>
              <a:t>2016-11-16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7" name="Date Placeholder 6"/>
          <p:cNvSpPr>
            <a:spLocks noGrp="1"/>
          </p:cNvSpPr>
          <p:nvPr>
            <p:ph type="dt" sz="half" idx="10"/>
          </p:nvPr>
        </p:nvSpPr>
        <p:spPr/>
        <p:txBody>
          <a:bodyPr/>
          <a:lstStyle/>
          <a:p>
            <a:fld id="{89BFFAF1-728D-9641-93CF-2037C7AE6583}" type="datetimeFigureOut">
              <a:rPr lang="en-US" smtClean="0"/>
              <a:pPr/>
              <a:t>2016-11-16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fr-FR"/>
          </a:p>
        </p:txBody>
      </p:sp>
      <p:sp>
        <p:nvSpPr>
          <p:cNvPr id="3" name="Date Placeholder 2"/>
          <p:cNvSpPr>
            <a:spLocks noGrp="1"/>
          </p:cNvSpPr>
          <p:nvPr>
            <p:ph type="dt" sz="half" idx="10"/>
          </p:nvPr>
        </p:nvSpPr>
        <p:spPr/>
        <p:txBody>
          <a:bodyPr/>
          <a:lstStyle/>
          <a:p>
            <a:fld id="{89BFFAF1-728D-9641-93CF-2037C7AE6583}" type="datetimeFigureOut">
              <a:rPr lang="en-US" smtClean="0"/>
              <a:pPr/>
              <a:t>2016-11-16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FAF1-728D-9641-93CF-2037C7AE6583}" type="datetimeFigureOut">
              <a:rPr lang="en-US" smtClean="0"/>
              <a:pPr/>
              <a:t>2016-11-16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9BFFAF1-728D-9641-93CF-2037C7AE6583}" type="datetimeFigureOut">
              <a:rPr lang="en-US" smtClean="0"/>
              <a:pPr/>
              <a:t>2016-11-16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9BFFAF1-728D-9641-93CF-2037C7AE6583}" type="datetimeFigureOut">
              <a:rPr lang="en-US" smtClean="0"/>
              <a:pPr/>
              <a:t>2016-11-16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FAF1-728D-9641-93CF-2037C7AE6583}" type="datetimeFigureOut">
              <a:rPr lang="en-US" smtClean="0"/>
              <a:pPr/>
              <a:t>2016-11-16</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C2D3C-B766-FE48-B712-DEF16662B541}"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4.jpeg"/><Relationship Id="rId3" Type="http://schemas.openxmlformats.org/officeDocument/2006/relationships/image" Target="../media/image1.pdf"/><Relationship Id="rId7" Type="http://schemas.openxmlformats.org/officeDocument/2006/relationships/image" Target="../media/image9.png"/><Relationship Id="rId12"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11.jpe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6.jpeg"/><Relationship Id="rId7" Type="http://schemas.openxmlformats.org/officeDocument/2006/relationships/hyperlink" Target="http://drtc1.isibang.ac.in/bdworksho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1.pdf"/><Relationship Id="rId9" Type="http://schemas.openxmlformats.org/officeDocument/2006/relationships/hyperlink" Target="http://www.codata.org/events/workshops/workshops-2015/training-workshop-on-big-data-jakarta"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pdf"/><Relationship Id="rId7" Type="http://schemas.openxmlformats.org/officeDocument/2006/relationships/image" Target="../media/image41.png"/><Relationship Id="rId12" Type="http://schemas.openxmlformats.org/officeDocument/2006/relationships/hyperlink" Target="http://bit.ly/codata-training-jkua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hyperlink" Target="http://bit.ly/CODATA-China_Training_2104-Call" TargetMode="External"/><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png"/><Relationship Id="rId9" Type="http://schemas.openxmlformats.org/officeDocument/2006/relationships/image" Target="../media/image43.jpe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5.jpe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2.xml"/><Relationship Id="rId16"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50.png"/><Relationship Id="rId5" Type="http://schemas.openxmlformats.org/officeDocument/2006/relationships/image" Target="../media/image3.png"/><Relationship Id="rId15" Type="http://schemas.openxmlformats.org/officeDocument/2006/relationships/image" Target="../media/image53.png"/><Relationship Id="rId10" Type="http://schemas.openxmlformats.org/officeDocument/2006/relationships/image" Target="../media/image49.png"/><Relationship Id="rId4" Type="http://schemas.openxmlformats.org/officeDocument/2006/relationships/image" Target="../media/image1.pdf"/><Relationship Id="rId9" Type="http://schemas.openxmlformats.org/officeDocument/2006/relationships/image" Target="../media/image48.jpe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pdf"/><Relationship Id="rId5" Type="http://schemas.openxmlformats.org/officeDocument/2006/relationships/image" Target="../media/image57.jpe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bit.ly/White_Paper-LOD_Disaster_Gap_Analysis" TargetMode="External"/><Relationship Id="rId3" Type="http://schemas.openxmlformats.org/officeDocument/2006/relationships/image" Target="../media/image1.pdf"/><Relationship Id="rId7"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bit.ly/atlas-magnetic-field" TargetMode="External"/><Relationship Id="rId5" Type="http://schemas.openxmlformats.org/officeDocument/2006/relationships/image" Target="../media/image59.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1.pdf"/><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 Id="rId27" Type="http://schemas.openxmlformats.org/officeDocument/2006/relationships/image" Target="../media/image26.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3.png"/><Relationship Id="rId3" Type="http://schemas.openxmlformats.org/officeDocument/2006/relationships/image" Target="../media/image1.pdf"/><Relationship Id="rId7" Type="http://schemas.openxmlformats.org/officeDocument/2006/relationships/image" Target="../media/image9.png"/><Relationship Id="rId12"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21.jpe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dx.doi.org/10.5281/zenodo.33830"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www.science-international.org/"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dx.doi.org/10.5281/zenodo.27872" TargetMode="External"/><Relationship Id="rId5" Type="http://schemas.openxmlformats.org/officeDocument/2006/relationships/image" Target="../media/image2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bit.ly/Legal_Interoperability_Guide"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df"/><Relationship Id="rId7" Type="http://schemas.openxmlformats.org/officeDocument/2006/relationships/hyperlink" Target="http://bit.ly/data_citation_principl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bit.ly/out_of_cite" TargetMode="External"/><Relationship Id="rId5" Type="http://schemas.openxmlformats.org/officeDocument/2006/relationships/image" Target="../media/image31.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pdf"/><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9155" y="2727430"/>
            <a:ext cx="7772400" cy="1470025"/>
          </a:xfrm>
        </p:spPr>
        <p:txBody>
          <a:bodyPr>
            <a:noAutofit/>
          </a:bodyPr>
          <a:lstStyle/>
          <a:p>
            <a:r>
              <a:rPr lang="en-CA" sz="4800" dirty="0"/>
              <a:t>CODATA Activities in Support of Data Sharing</a:t>
            </a:r>
            <a:r>
              <a:rPr lang="en-US" sz="4800" b="1" dirty="0" smtClean="0">
                <a:solidFill>
                  <a:schemeClr val="tx1">
                    <a:lumMod val="75000"/>
                    <a:lumOff val="25000"/>
                  </a:schemeClr>
                </a:solidFill>
              </a:rPr>
              <a:t/>
            </a:r>
            <a:br>
              <a:rPr lang="en-US" sz="4800" b="1" dirty="0" smtClean="0">
                <a:solidFill>
                  <a:schemeClr val="tx1">
                    <a:lumMod val="75000"/>
                    <a:lumOff val="25000"/>
                  </a:schemeClr>
                </a:solidFill>
              </a:rPr>
            </a:br>
            <a:endParaRPr lang="fr-FR" sz="4800" b="1" dirty="0">
              <a:solidFill>
                <a:schemeClr val="tx1">
                  <a:lumMod val="75000"/>
                  <a:lumOff val="25000"/>
                </a:schemeClr>
              </a:solidFill>
            </a:endParaRPr>
          </a:p>
        </p:txBody>
      </p:sp>
      <p:sp>
        <p:nvSpPr>
          <p:cNvPr id="3" name="Subtitle 2"/>
          <p:cNvSpPr>
            <a:spLocks noGrp="1"/>
          </p:cNvSpPr>
          <p:nvPr>
            <p:ph type="subTitle" idx="1"/>
          </p:nvPr>
        </p:nvSpPr>
        <p:spPr>
          <a:xfrm>
            <a:off x="1371600" y="4527308"/>
            <a:ext cx="6400800" cy="1752600"/>
          </a:xfrm>
        </p:spPr>
        <p:txBody>
          <a:bodyPr>
            <a:noAutofit/>
          </a:bodyPr>
          <a:lstStyle/>
          <a:p>
            <a:r>
              <a:rPr lang="fr-FR" sz="2000" b="1" dirty="0" smtClean="0">
                <a:solidFill>
                  <a:schemeClr val="tx1">
                    <a:lumMod val="65000"/>
                    <a:lumOff val="35000"/>
                  </a:schemeClr>
                </a:solidFill>
              </a:rPr>
              <a:t>John Broome</a:t>
            </a:r>
          </a:p>
          <a:p>
            <a:r>
              <a:rPr lang="fr-FR" sz="2000" b="1" dirty="0" err="1" smtClean="0">
                <a:solidFill>
                  <a:schemeClr val="tx1">
                    <a:lumMod val="65000"/>
                    <a:lumOff val="35000"/>
                  </a:schemeClr>
                </a:solidFill>
              </a:rPr>
              <a:t>Treasurer</a:t>
            </a:r>
            <a:r>
              <a:rPr lang="fr-FR" sz="2000" b="1" dirty="0" smtClean="0">
                <a:solidFill>
                  <a:schemeClr val="tx1">
                    <a:lumMod val="65000"/>
                    <a:lumOff val="35000"/>
                  </a:schemeClr>
                </a:solidFill>
              </a:rPr>
              <a:t>, CODATA</a:t>
            </a:r>
          </a:p>
          <a:p>
            <a:r>
              <a:rPr lang="fr-FR" sz="2000" b="1" dirty="0" err="1" smtClean="0">
                <a:solidFill>
                  <a:schemeClr val="tx1">
                    <a:lumMod val="65000"/>
                    <a:lumOff val="35000"/>
                  </a:schemeClr>
                </a:solidFill>
              </a:rPr>
              <a:t>www.codata.org</a:t>
            </a:r>
            <a:endParaRPr lang="fr-FR" sz="2000" b="1" dirty="0" smtClean="0">
              <a:solidFill>
                <a:schemeClr val="tx1">
                  <a:lumMod val="65000"/>
                  <a:lumOff val="35000"/>
                </a:schemeClr>
              </a:solidFill>
            </a:endParaRPr>
          </a:p>
        </p:txBody>
      </p:sp>
      <p:pic>
        <p:nvPicPr>
          <p:cNvPr id="4" name="Picture 3"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4467" y="-1264"/>
            <a:ext cx="2321591" cy="1800000"/>
          </a:xfrm>
          <a:prstGeom prst="rect">
            <a:avLst/>
          </a:prstGeom>
        </p:spPr>
      </p:pic>
      <p:sp>
        <p:nvSpPr>
          <p:cNvPr id="5" name="TextBox 4"/>
          <p:cNvSpPr txBox="1"/>
          <p:nvPr/>
        </p:nvSpPr>
        <p:spPr>
          <a:xfrm>
            <a:off x="2326058" y="194436"/>
            <a:ext cx="6611116" cy="830997"/>
          </a:xfrm>
          <a:prstGeom prst="rect">
            <a:avLst/>
          </a:prstGeom>
          <a:noFill/>
        </p:spPr>
        <p:txBody>
          <a:bodyPr wrap="square" rtlCol="0">
            <a:spAutoFit/>
          </a:bodyPr>
          <a:lstStyle/>
          <a:p>
            <a:pPr algn="r"/>
            <a:r>
              <a:rPr lang="en-US" sz="1600" dirty="0" smtClean="0"/>
              <a:t>GEO Plenary 2016</a:t>
            </a:r>
          </a:p>
          <a:p>
            <a:pPr algn="r"/>
            <a:r>
              <a:rPr lang="en-US" sz="1600" dirty="0" smtClean="0"/>
              <a:t>St. Petersburg, Russia</a:t>
            </a:r>
          </a:p>
          <a:p>
            <a:pPr algn="r"/>
            <a:r>
              <a:rPr lang="en-US" sz="1600" dirty="0"/>
              <a:t>6</a:t>
            </a:r>
            <a:r>
              <a:rPr lang="en-US" sz="1600" dirty="0" smtClean="0"/>
              <a:t> November 2016</a:t>
            </a:r>
          </a:p>
        </p:txBody>
      </p:sp>
      <p:pic>
        <p:nvPicPr>
          <p:cNvPr id="6" name="Picture 5" descr="cc-b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6085" y="6096000"/>
            <a:ext cx="2177915" cy="762000"/>
          </a:xfrm>
          <a:prstGeom prst="rect">
            <a:avLst/>
          </a:prstGeom>
        </p:spPr>
      </p:pic>
    </p:spTree>
    <p:extLst>
      <p:ext uri="{BB962C8B-B14F-4D97-AF65-F5344CB8AC3E}">
        <p14:creationId xmlns:p14="http://schemas.microsoft.com/office/powerpoint/2010/main" val="2936490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1392955" cy="1080000"/>
          </a:xfrm>
          <a:prstGeom prst="rect">
            <a:avLst/>
          </a:prstGeom>
        </p:spPr>
      </p:pic>
      <p:sp>
        <p:nvSpPr>
          <p:cNvPr id="10" name="TextBox 9"/>
          <p:cNvSpPr txBox="1"/>
          <p:nvPr/>
        </p:nvSpPr>
        <p:spPr>
          <a:xfrm>
            <a:off x="1484213" y="118437"/>
            <a:ext cx="7654807" cy="830997"/>
          </a:xfrm>
          <a:prstGeom prst="rect">
            <a:avLst/>
          </a:prstGeom>
          <a:noFill/>
          <a:ln>
            <a:solidFill>
              <a:schemeClr val="tx1"/>
            </a:solidFill>
          </a:ln>
        </p:spPr>
        <p:txBody>
          <a:bodyPr wrap="square" rtlCol="0">
            <a:spAutoFit/>
          </a:bodyPr>
          <a:lstStyle/>
          <a:p>
            <a:r>
              <a:rPr lang="fr-FR" sz="4800" b="1" dirty="0" smtClean="0">
                <a:solidFill>
                  <a:schemeClr val="accent5">
                    <a:lumMod val="50000"/>
                  </a:schemeClr>
                </a:solidFill>
              </a:rPr>
              <a:t>CODATA: </a:t>
            </a:r>
            <a:r>
              <a:rPr lang="en-US" sz="3200" dirty="0" smtClean="0">
                <a:solidFill>
                  <a:schemeClr val="tx1">
                    <a:lumMod val="75000"/>
                    <a:lumOff val="25000"/>
                  </a:schemeClr>
                </a:solidFill>
              </a:rPr>
              <a:t>Mobilizing </a:t>
            </a:r>
            <a:r>
              <a:rPr lang="en-US" sz="3200" dirty="0">
                <a:solidFill>
                  <a:schemeClr val="tx1">
                    <a:lumMod val="75000"/>
                    <a:lumOff val="25000"/>
                  </a:schemeClr>
                </a:solidFill>
              </a:rPr>
              <a:t>the Data </a:t>
            </a:r>
            <a:r>
              <a:rPr lang="en-US" sz="3200" dirty="0" smtClean="0">
                <a:solidFill>
                  <a:schemeClr val="tx1">
                    <a:lumMod val="75000"/>
                    <a:lumOff val="25000"/>
                  </a:schemeClr>
                </a:solidFill>
              </a:rPr>
              <a:t>Revolution</a:t>
            </a:r>
            <a:endParaRPr lang="en-CA" sz="4800" dirty="0"/>
          </a:p>
        </p:txBody>
      </p:sp>
      <p:sp>
        <p:nvSpPr>
          <p:cNvPr id="6" name="Content Placeholder 2"/>
          <p:cNvSpPr>
            <a:spLocks noGrp="1"/>
          </p:cNvSpPr>
          <p:nvPr>
            <p:ph idx="1"/>
          </p:nvPr>
        </p:nvSpPr>
        <p:spPr>
          <a:xfrm>
            <a:off x="187504" y="1155976"/>
            <a:ext cx="4447876" cy="420481"/>
          </a:xfrm>
        </p:spPr>
        <p:txBody>
          <a:bodyPr>
            <a:noAutofit/>
          </a:bodyPr>
          <a:lstStyle/>
          <a:p>
            <a:pPr>
              <a:buNone/>
            </a:pPr>
            <a:r>
              <a:rPr lang="en-GB" sz="2400" b="1" dirty="0" smtClean="0">
                <a:solidFill>
                  <a:schemeClr val="accent1">
                    <a:lumMod val="75000"/>
                  </a:schemeClr>
                </a:solidFill>
              </a:rPr>
              <a:t>1) Principles, Policies and Practice</a:t>
            </a:r>
            <a:endParaRPr lang="fr-FR" sz="2400" dirty="0">
              <a:solidFill>
                <a:schemeClr val="tx1">
                  <a:lumMod val="75000"/>
                  <a:lumOff val="25000"/>
                </a:schemeClr>
              </a:solidFill>
            </a:endParaRPr>
          </a:p>
          <a:p>
            <a:pPr algn="ctr">
              <a:buNone/>
            </a:pPr>
            <a:endParaRPr lang="en-GB" sz="2400" b="1" dirty="0">
              <a:solidFill>
                <a:schemeClr val="accent1">
                  <a:lumMod val="75000"/>
                </a:schemeClr>
              </a:solidFill>
            </a:endParaRPr>
          </a:p>
        </p:txBody>
      </p:sp>
      <p:sp>
        <p:nvSpPr>
          <p:cNvPr id="7" name="Content Placeholder 2"/>
          <p:cNvSpPr txBox="1">
            <a:spLocks/>
          </p:cNvSpPr>
          <p:nvPr/>
        </p:nvSpPr>
        <p:spPr bwMode="auto">
          <a:xfrm>
            <a:off x="0" y="4039738"/>
            <a:ext cx="4608037" cy="2818260"/>
          </a:xfrm>
          <a:prstGeom prst="rect">
            <a:avLst/>
          </a:prstGeom>
          <a:noFill/>
          <a:ln w="9525" cmpd="thickThin">
            <a:solidFill>
              <a:schemeClr val="accent3">
                <a:lumMod val="50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1004888" rtl="0" eaLnBrk="1" fontAlgn="base" latinLnBrk="0" hangingPunct="1">
              <a:lnSpc>
                <a:spcPct val="100000"/>
              </a:lnSpc>
              <a:spcBef>
                <a:spcPct val="20000"/>
              </a:spcBef>
              <a:spcAft>
                <a:spcPct val="0"/>
              </a:spcAft>
              <a:buClrTx/>
              <a:buSzTx/>
              <a:buFontTx/>
              <a:buNone/>
              <a:tabLst/>
              <a:defRPr/>
            </a:pPr>
            <a:r>
              <a:rPr kumimoji="0" lang="en-GB" sz="2400" b="1" i="0" u="none" strike="noStrike" kern="0" cap="none" spc="0" normalizeH="0" baseline="0" noProof="0" dirty="0" smtClean="0">
                <a:ln>
                  <a:noFill/>
                </a:ln>
                <a:solidFill>
                  <a:schemeClr val="accent3">
                    <a:lumMod val="50000"/>
                  </a:schemeClr>
                </a:solidFill>
                <a:effectLst/>
                <a:uLnTx/>
                <a:uFillTx/>
                <a:latin typeface="+mn-lt"/>
                <a:ea typeface="+mn-ea"/>
                <a:cs typeface="+mn-cs"/>
              </a:rPr>
              <a:t>2) Capacity Building</a:t>
            </a:r>
            <a:endParaRPr kumimoji="0" lang="en-GB" sz="2400" b="1" i="0" u="none" strike="noStrike" kern="0" cap="none" spc="0" normalizeH="0" baseline="0" noProof="0" dirty="0">
              <a:ln>
                <a:noFill/>
              </a:ln>
              <a:solidFill>
                <a:schemeClr val="accent3">
                  <a:lumMod val="50000"/>
                </a:schemeClr>
              </a:solidFill>
              <a:effectLst/>
              <a:uLnTx/>
              <a:uFillTx/>
              <a:latin typeface="+mn-lt"/>
              <a:ea typeface="+mn-ea"/>
              <a:cs typeface="+mn-cs"/>
            </a:endParaRPr>
          </a:p>
        </p:txBody>
      </p:sp>
      <p:sp>
        <p:nvSpPr>
          <p:cNvPr id="8" name="Content Placeholder 2"/>
          <p:cNvSpPr txBox="1">
            <a:spLocks/>
          </p:cNvSpPr>
          <p:nvPr/>
        </p:nvSpPr>
        <p:spPr bwMode="auto">
          <a:xfrm>
            <a:off x="4800600" y="944561"/>
            <a:ext cx="4092575" cy="6560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1004888" rtl="0" eaLnBrk="1" fontAlgn="base" latinLnBrk="0" hangingPunct="1">
              <a:lnSpc>
                <a:spcPct val="100000"/>
              </a:lnSpc>
              <a:spcBef>
                <a:spcPct val="20000"/>
              </a:spcBef>
              <a:spcAft>
                <a:spcPct val="0"/>
              </a:spcAft>
              <a:buClrTx/>
              <a:buSzTx/>
              <a:buFontTx/>
              <a:buNone/>
              <a:tabLst/>
              <a:defRPr/>
            </a:pPr>
            <a:r>
              <a:rPr kumimoji="0" lang="en-GB" sz="2400" b="1" i="0" u="none" strike="noStrike" kern="0" cap="none" spc="0" normalizeH="0" noProof="0" dirty="0" smtClean="0">
                <a:ln>
                  <a:noFill/>
                </a:ln>
                <a:solidFill>
                  <a:schemeClr val="accent2">
                    <a:lumMod val="75000"/>
                  </a:schemeClr>
                </a:solidFill>
                <a:effectLst/>
                <a:uLnTx/>
                <a:uFillTx/>
                <a:latin typeface="+mn-lt"/>
                <a:ea typeface="+mn-ea"/>
                <a:cs typeface="+mn-cs"/>
              </a:rPr>
              <a:t>3) Frontiers of Data Science</a:t>
            </a:r>
            <a:endParaRPr kumimoji="0" lang="en-GB" sz="2400" b="1" i="0" u="none" strike="noStrike" kern="0" cap="none" spc="0" normalizeH="0" baseline="0" noProof="0" dirty="0">
              <a:ln>
                <a:noFill/>
              </a:ln>
              <a:solidFill>
                <a:schemeClr val="accent2">
                  <a:lumMod val="75000"/>
                </a:schemeClr>
              </a:solidFill>
              <a:effectLst/>
              <a:uLnTx/>
              <a:uFillTx/>
              <a:latin typeface="+mn-lt"/>
              <a:ea typeface="+mn-ea"/>
              <a:cs typeface="+mn-cs"/>
            </a:endParaRPr>
          </a:p>
        </p:txBody>
      </p:sp>
      <p:pic>
        <p:nvPicPr>
          <p:cNvPr id="27" name="Picture 26" descr="UNESC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1165" y="5808662"/>
            <a:ext cx="590747" cy="446294"/>
          </a:xfrm>
          <a:prstGeom prst="rect">
            <a:avLst/>
          </a:prstGeom>
        </p:spPr>
      </p:pic>
      <p:pic>
        <p:nvPicPr>
          <p:cNvPr id="28" name="Picture 27" descr="JKUAT-Log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7223" y="6278920"/>
            <a:ext cx="445018" cy="463560"/>
          </a:xfrm>
          <a:prstGeom prst="rect">
            <a:avLst/>
          </a:prstGeom>
        </p:spPr>
      </p:pic>
      <p:pic>
        <p:nvPicPr>
          <p:cNvPr id="33" name="Picture 32" descr="Jianhui Training.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7901" y="4801173"/>
            <a:ext cx="1929174" cy="1004737"/>
          </a:xfrm>
          <a:prstGeom prst="rect">
            <a:avLst/>
          </a:prstGeom>
        </p:spPr>
      </p:pic>
      <p:pic>
        <p:nvPicPr>
          <p:cNvPr id="34" name="Picture 33" descr="codata-china-logo.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4509073"/>
            <a:ext cx="774700" cy="645583"/>
          </a:xfrm>
          <a:prstGeom prst="rect">
            <a:avLst/>
          </a:prstGeom>
        </p:spPr>
      </p:pic>
      <p:pic>
        <p:nvPicPr>
          <p:cNvPr id="35" name="Picture 34" descr="Chinese_Academy_of_Sciences_logo-300x279.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9721" y="5154656"/>
            <a:ext cx="703232" cy="654006"/>
          </a:xfrm>
          <a:prstGeom prst="rect">
            <a:avLst/>
          </a:prstGeom>
        </p:spPr>
      </p:pic>
      <p:pic>
        <p:nvPicPr>
          <p:cNvPr id="36" name="Picture 35" descr="group.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5967481"/>
            <a:ext cx="1885026" cy="890517"/>
          </a:xfrm>
          <a:prstGeom prst="rect">
            <a:avLst/>
          </a:prstGeom>
        </p:spPr>
      </p:pic>
      <p:sp>
        <p:nvSpPr>
          <p:cNvPr id="39" name="TextBox 38"/>
          <p:cNvSpPr txBox="1"/>
          <p:nvPr/>
        </p:nvSpPr>
        <p:spPr>
          <a:xfrm>
            <a:off x="4827793" y="3866325"/>
            <a:ext cx="3004272" cy="400110"/>
          </a:xfrm>
          <a:prstGeom prst="rect">
            <a:avLst/>
          </a:prstGeom>
          <a:noFill/>
        </p:spPr>
        <p:txBody>
          <a:bodyPr wrap="square" rtlCol="0">
            <a:spAutoFit/>
          </a:bodyPr>
          <a:lstStyle/>
          <a:p>
            <a:pPr algn="ctr"/>
            <a:r>
              <a:rPr lang="fr-FR" sz="2000" b="1" dirty="0" smtClean="0">
                <a:solidFill>
                  <a:schemeClr val="accent5">
                    <a:lumMod val="50000"/>
                  </a:schemeClr>
                </a:solidFill>
                <a:latin typeface="Gill Sans MT"/>
                <a:cs typeface="Gill Sans MT"/>
              </a:rPr>
              <a:t>Data Science Journal</a:t>
            </a:r>
            <a:endParaRPr lang="fr-FR" sz="2000" b="1" dirty="0">
              <a:solidFill>
                <a:schemeClr val="accent5">
                  <a:lumMod val="50000"/>
                </a:schemeClr>
              </a:solidFill>
              <a:latin typeface="Gill Sans MT"/>
              <a:cs typeface="Gill Sans MT"/>
            </a:endParaRPr>
          </a:p>
        </p:txBody>
      </p:sp>
      <p:pic>
        <p:nvPicPr>
          <p:cNvPr id="32" name="Picture 31" descr="Ubiquity Logo.png"/>
          <p:cNvPicPr>
            <a:picLocks noChangeAspect="1"/>
          </p:cNvPicPr>
          <p:nvPr/>
        </p:nvPicPr>
        <p:blipFill>
          <a:blip r:embed="rId11"/>
          <a:stretch>
            <a:fillRect/>
          </a:stretch>
        </p:blipFill>
        <p:spPr>
          <a:xfrm>
            <a:off x="4898884" y="3186411"/>
            <a:ext cx="2634815" cy="549647"/>
          </a:xfrm>
          <a:prstGeom prst="rect">
            <a:avLst/>
          </a:prstGeom>
        </p:spPr>
      </p:pic>
      <p:cxnSp>
        <p:nvCxnSpPr>
          <p:cNvPr id="43" name="Straight Connector 42"/>
          <p:cNvCxnSpPr/>
          <p:nvPr/>
        </p:nvCxnSpPr>
        <p:spPr>
          <a:xfrm rot="5400000">
            <a:off x="1707011" y="3911611"/>
            <a:ext cx="5856739" cy="36038"/>
          </a:xfrm>
          <a:prstGeom prst="line">
            <a:avLst/>
          </a:prstGeom>
          <a:ln w="38100" cap="flat" cmpd="sng" algn="ctr">
            <a:solidFill>
              <a:schemeClr val="tx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0800000">
            <a:off x="18879" y="3960359"/>
            <a:ext cx="4589158" cy="1588"/>
          </a:xfrm>
          <a:prstGeom prst="line">
            <a:avLst/>
          </a:prstGeom>
          <a:ln w="57150" cap="flat" cmpd="sng" algn="ctr">
            <a:solidFill>
              <a:schemeClr val="tx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7" name="Picture 46" descr="GEO Benefits of Open Data Sharing.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29419" y="2361333"/>
            <a:ext cx="923265" cy="1308612"/>
          </a:xfrm>
          <a:prstGeom prst="rect">
            <a:avLst/>
          </a:prstGeom>
        </p:spPr>
      </p:pic>
      <p:pic>
        <p:nvPicPr>
          <p:cNvPr id="50" name="Picture 49" descr="IMG_5511-Medium.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79711" y="4544110"/>
            <a:ext cx="1301108" cy="1734810"/>
          </a:xfrm>
          <a:prstGeom prst="rect">
            <a:avLst/>
          </a:prstGeom>
        </p:spPr>
      </p:pic>
      <p:pic>
        <p:nvPicPr>
          <p:cNvPr id="51" name="Picture 1"/>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026398" y="6379154"/>
            <a:ext cx="1359814" cy="375308"/>
          </a:xfrm>
          <a:prstGeom prst="rect">
            <a:avLst/>
          </a:prstGeom>
          <a:noFill/>
          <a:ln w="9525">
            <a:noFill/>
            <a:miter lim="800000"/>
            <a:headEnd/>
            <a:tailEnd/>
          </a:ln>
        </p:spPr>
      </p:pic>
      <p:sp>
        <p:nvSpPr>
          <p:cNvPr id="2" name="Rectangle 1"/>
          <p:cNvSpPr/>
          <p:nvPr/>
        </p:nvSpPr>
        <p:spPr>
          <a:xfrm>
            <a:off x="0" y="1033579"/>
            <a:ext cx="4589158" cy="2928369"/>
          </a:xfrm>
          <a:prstGeom prst="rect">
            <a:avLst/>
          </a:prstGeom>
          <a:gradFill flip="none" rotWithShape="1">
            <a:gsLst>
              <a:gs pos="0">
                <a:srgbClr val="8488C4">
                  <a:alpha val="33000"/>
                </a:srgbClr>
              </a:gs>
              <a:gs pos="47000">
                <a:srgbClr val="D4DEFF"/>
              </a:gs>
              <a:gs pos="83000">
                <a:srgbClr val="D4DEFF"/>
              </a:gs>
              <a:gs pos="100000">
                <a:srgbClr val="96AB94"/>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1" name="Rectangle 40"/>
          <p:cNvSpPr/>
          <p:nvPr/>
        </p:nvSpPr>
        <p:spPr>
          <a:xfrm>
            <a:off x="4653400" y="1001260"/>
            <a:ext cx="4447833" cy="5856738"/>
          </a:xfrm>
          <a:prstGeom prst="rect">
            <a:avLst/>
          </a:prstGeom>
          <a:gradFill flip="none" rotWithShape="1">
            <a:gsLst>
              <a:gs pos="0">
                <a:srgbClr val="8488C4">
                  <a:alpha val="33000"/>
                </a:srgbClr>
              </a:gs>
              <a:gs pos="47000">
                <a:srgbClr val="D4DEFF"/>
              </a:gs>
              <a:gs pos="83000">
                <a:srgbClr val="D4DEFF"/>
              </a:gs>
              <a:gs pos="100000">
                <a:srgbClr val="96AB94"/>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74173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Jakarta_workshop_LIPI_sept20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0508" y="1557296"/>
            <a:ext cx="2988224" cy="1992149"/>
          </a:xfrm>
          <a:prstGeom prst="rect">
            <a:avLst/>
          </a:prstGeom>
        </p:spPr>
      </p:pic>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0"/>
            <a:ext cx="1392955" cy="1080000"/>
          </a:xfrm>
          <a:prstGeom prst="rect">
            <a:avLst/>
          </a:prstGeom>
        </p:spPr>
      </p:pic>
      <p:sp>
        <p:nvSpPr>
          <p:cNvPr id="10" name="TextBox 9"/>
          <p:cNvSpPr txBox="1"/>
          <p:nvPr/>
        </p:nvSpPr>
        <p:spPr>
          <a:xfrm>
            <a:off x="2560123" y="648155"/>
            <a:ext cx="4969685" cy="646331"/>
          </a:xfrm>
          <a:prstGeom prst="rect">
            <a:avLst/>
          </a:prstGeom>
          <a:noFill/>
        </p:spPr>
        <p:txBody>
          <a:bodyPr wrap="square" rtlCol="0">
            <a:spAutoFit/>
          </a:bodyPr>
          <a:lstStyle/>
          <a:p>
            <a:pPr lvl="0" algn="ctr" defTabSz="1004888" fontAlgn="base">
              <a:spcBef>
                <a:spcPct val="20000"/>
              </a:spcBef>
              <a:spcAft>
                <a:spcPct val="0"/>
              </a:spcAft>
              <a:defRPr/>
            </a:pPr>
            <a:r>
              <a:rPr lang="en-GB" sz="3600" b="1" kern="0" dirty="0" smtClean="0">
                <a:solidFill>
                  <a:schemeClr val="accent4">
                    <a:lumMod val="75000"/>
                  </a:schemeClr>
                </a:solidFill>
              </a:rPr>
              <a:t>Data Science Training </a:t>
            </a:r>
            <a:endParaRPr lang="en-GB" sz="3600" b="1" kern="0" dirty="0">
              <a:solidFill>
                <a:schemeClr val="accent4">
                  <a:lumMod val="75000"/>
                </a:schemeClr>
              </a:solidFill>
            </a:endParaRPr>
          </a:p>
        </p:txBody>
      </p:sp>
      <p:pic>
        <p:nvPicPr>
          <p:cNvPr id="14" name="Picture 13" descr="ISI_0 (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60015" y="1574050"/>
            <a:ext cx="863026" cy="979320"/>
          </a:xfrm>
          <a:prstGeom prst="rect">
            <a:avLst/>
          </a:prstGeom>
        </p:spPr>
      </p:pic>
      <p:sp>
        <p:nvSpPr>
          <p:cNvPr id="15" name="TextBox 14"/>
          <p:cNvSpPr txBox="1"/>
          <p:nvPr/>
        </p:nvSpPr>
        <p:spPr>
          <a:xfrm>
            <a:off x="482016" y="1825889"/>
            <a:ext cx="4562949" cy="1200329"/>
          </a:xfrm>
          <a:prstGeom prst="rect">
            <a:avLst/>
          </a:prstGeom>
          <a:noFill/>
        </p:spPr>
        <p:txBody>
          <a:bodyPr wrap="square" rtlCol="0">
            <a:spAutoFit/>
          </a:bodyPr>
          <a:lstStyle/>
          <a:p>
            <a:r>
              <a:rPr lang="fr-FR" b="1" dirty="0" smtClean="0">
                <a:solidFill>
                  <a:srgbClr val="403152"/>
                </a:solidFill>
                <a:latin typeface="Arial" panose="020B0604020202020204" pitchFamily="34" charset="0"/>
                <a:cs typeface="Arial" panose="020B0604020202020204" pitchFamily="34" charset="0"/>
              </a:rPr>
              <a:t>1) CODATA ISI Workshop on </a:t>
            </a:r>
            <a:r>
              <a:rPr lang="fr-FR" b="1" dirty="0" err="1" smtClean="0">
                <a:solidFill>
                  <a:srgbClr val="403152"/>
                </a:solidFill>
                <a:latin typeface="Arial" panose="020B0604020202020204" pitchFamily="34" charset="0"/>
                <a:cs typeface="Arial" panose="020B0604020202020204" pitchFamily="34" charset="0"/>
              </a:rPr>
              <a:t>Big</a:t>
            </a:r>
            <a:r>
              <a:rPr lang="fr-FR" b="1" dirty="0" smtClean="0">
                <a:solidFill>
                  <a:srgbClr val="403152"/>
                </a:solidFill>
                <a:latin typeface="Arial" panose="020B0604020202020204" pitchFamily="34" charset="0"/>
                <a:cs typeface="Arial" panose="020B0604020202020204" pitchFamily="34" charset="0"/>
              </a:rPr>
              <a:t> Data for Science</a:t>
            </a:r>
            <a:r>
              <a:rPr lang="fr-FR" dirty="0" smtClean="0">
                <a:solidFill>
                  <a:srgbClr val="403152"/>
                </a:solidFill>
                <a:latin typeface="Arial" panose="020B0604020202020204" pitchFamily="34" charset="0"/>
                <a:cs typeface="Arial" panose="020B0604020202020204" pitchFamily="34" charset="0"/>
              </a:rPr>
              <a:t>, </a:t>
            </a:r>
            <a:r>
              <a:rPr lang="fr-FR" dirty="0" err="1" smtClean="0">
                <a:solidFill>
                  <a:srgbClr val="403152"/>
                </a:solidFill>
                <a:latin typeface="Arial" panose="020B0604020202020204" pitchFamily="34" charset="0"/>
                <a:cs typeface="Arial" panose="020B0604020202020204" pitchFamily="34" charset="0"/>
              </a:rPr>
              <a:t>Indian</a:t>
            </a:r>
            <a:r>
              <a:rPr lang="fr-FR" dirty="0" smtClean="0">
                <a:solidFill>
                  <a:srgbClr val="403152"/>
                </a:solidFill>
                <a:latin typeface="Arial" panose="020B0604020202020204" pitchFamily="34" charset="0"/>
                <a:cs typeface="Arial" panose="020B0604020202020204" pitchFamily="34" charset="0"/>
              </a:rPr>
              <a:t> </a:t>
            </a:r>
            <a:r>
              <a:rPr lang="fr-FR" dirty="0" err="1" smtClean="0">
                <a:solidFill>
                  <a:srgbClr val="403152"/>
                </a:solidFill>
                <a:latin typeface="Arial" panose="020B0604020202020204" pitchFamily="34" charset="0"/>
                <a:cs typeface="Arial" panose="020B0604020202020204" pitchFamily="34" charset="0"/>
              </a:rPr>
              <a:t>Statistical</a:t>
            </a:r>
            <a:r>
              <a:rPr lang="fr-FR" dirty="0" smtClean="0">
                <a:solidFill>
                  <a:srgbClr val="403152"/>
                </a:solidFill>
                <a:latin typeface="Arial" panose="020B0604020202020204" pitchFamily="34" charset="0"/>
                <a:cs typeface="Arial" panose="020B0604020202020204" pitchFamily="34" charset="0"/>
              </a:rPr>
              <a:t> Institute, </a:t>
            </a:r>
            <a:r>
              <a:rPr lang="fr-FR" b="1" dirty="0" smtClean="0">
                <a:solidFill>
                  <a:srgbClr val="403152"/>
                </a:solidFill>
                <a:latin typeface="Arial" panose="020B0604020202020204" pitchFamily="34" charset="0"/>
                <a:cs typeface="Arial" panose="020B0604020202020204" pitchFamily="34" charset="0"/>
              </a:rPr>
              <a:t>Bangalore</a:t>
            </a:r>
            <a:r>
              <a:rPr lang="fr-FR" dirty="0" smtClean="0">
                <a:solidFill>
                  <a:srgbClr val="403152"/>
                </a:solidFill>
                <a:latin typeface="Arial" panose="020B0604020202020204" pitchFamily="34" charset="0"/>
                <a:cs typeface="Arial" panose="020B0604020202020204" pitchFamily="34" charset="0"/>
              </a:rPr>
              <a:t>, 9-20 March 2015</a:t>
            </a:r>
          </a:p>
          <a:p>
            <a:r>
              <a:rPr lang="en-US" dirty="0" smtClean="0">
                <a:solidFill>
                  <a:srgbClr val="403152"/>
                </a:solidFill>
                <a:latin typeface="Arial" panose="020B0604020202020204" pitchFamily="34" charset="0"/>
                <a:cs typeface="Arial" panose="020B0604020202020204" pitchFamily="34" charset="0"/>
                <a:hlinkClick r:id="rId7"/>
              </a:rPr>
              <a:t>http://drtc1.isibang.ac.in/bdworkshop/</a:t>
            </a:r>
            <a:r>
              <a:rPr lang="en-US" dirty="0" smtClean="0">
                <a:solidFill>
                  <a:srgbClr val="403152"/>
                </a:solidFill>
                <a:latin typeface="Arial" panose="020B0604020202020204" pitchFamily="34" charset="0"/>
                <a:cs typeface="Arial" panose="020B0604020202020204" pitchFamily="34" charset="0"/>
              </a:rPr>
              <a:t> </a:t>
            </a:r>
            <a:endParaRPr lang="fr-FR" dirty="0" smtClean="0">
              <a:solidFill>
                <a:srgbClr val="403152"/>
              </a:solidFill>
              <a:latin typeface="Arial" panose="020B0604020202020204" pitchFamily="34" charset="0"/>
              <a:cs typeface="Arial" panose="020B0604020202020204" pitchFamily="34" charset="0"/>
            </a:endParaRPr>
          </a:p>
        </p:txBody>
      </p:sp>
      <p:pic>
        <p:nvPicPr>
          <p:cNvPr id="19" name="Picture 18" descr="Jakarta_workshop_LIPI_sept2015_banner.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60508" y="4081014"/>
            <a:ext cx="3325817" cy="2217211"/>
          </a:xfrm>
          <a:prstGeom prst="rect">
            <a:avLst/>
          </a:prstGeom>
        </p:spPr>
      </p:pic>
      <p:sp>
        <p:nvSpPr>
          <p:cNvPr id="20" name="TextBox 19"/>
          <p:cNvSpPr txBox="1"/>
          <p:nvPr/>
        </p:nvSpPr>
        <p:spPr>
          <a:xfrm>
            <a:off x="441099" y="3737965"/>
            <a:ext cx="4603865" cy="1754326"/>
          </a:xfrm>
          <a:prstGeom prst="rect">
            <a:avLst/>
          </a:prstGeom>
          <a:noFill/>
        </p:spPr>
        <p:txBody>
          <a:bodyPr wrap="square" rtlCol="0">
            <a:spAutoFit/>
          </a:bodyPr>
          <a:lstStyle/>
          <a:p>
            <a:r>
              <a:rPr lang="fr-FR" b="1" dirty="0" smtClean="0">
                <a:solidFill>
                  <a:srgbClr val="403152"/>
                </a:solidFill>
                <a:latin typeface="Arial" panose="020B0604020202020204" pitchFamily="34" charset="0"/>
                <a:cs typeface="Arial" panose="020B0604020202020204" pitchFamily="34" charset="0"/>
              </a:rPr>
              <a:t>2) CODATA LIPI Workshop on </a:t>
            </a:r>
            <a:r>
              <a:rPr lang="fr-FR" b="1" dirty="0" err="1" smtClean="0">
                <a:solidFill>
                  <a:srgbClr val="403152"/>
                </a:solidFill>
                <a:latin typeface="Arial" panose="020B0604020202020204" pitchFamily="34" charset="0"/>
                <a:cs typeface="Arial" panose="020B0604020202020204" pitchFamily="34" charset="0"/>
              </a:rPr>
              <a:t>Big</a:t>
            </a:r>
            <a:r>
              <a:rPr lang="fr-FR" b="1" dirty="0" smtClean="0">
                <a:solidFill>
                  <a:srgbClr val="403152"/>
                </a:solidFill>
                <a:latin typeface="Arial" panose="020B0604020202020204" pitchFamily="34" charset="0"/>
                <a:cs typeface="Arial" panose="020B0604020202020204" pitchFamily="34" charset="0"/>
              </a:rPr>
              <a:t> Data, Tools and Data Management, LIPI, Jakarta</a:t>
            </a:r>
            <a:r>
              <a:rPr lang="fr-FR" dirty="0" smtClean="0">
                <a:solidFill>
                  <a:srgbClr val="403152"/>
                </a:solidFill>
                <a:latin typeface="Arial" panose="020B0604020202020204" pitchFamily="34" charset="0"/>
                <a:cs typeface="Arial" panose="020B0604020202020204" pitchFamily="34" charset="0"/>
              </a:rPr>
              <a:t>, 2-4 Sept 2015</a:t>
            </a:r>
          </a:p>
          <a:p>
            <a:r>
              <a:rPr lang="en-US" dirty="0" smtClean="0">
                <a:solidFill>
                  <a:srgbClr val="403152"/>
                </a:solidFill>
                <a:latin typeface="Arial" panose="020B0604020202020204" pitchFamily="34" charset="0"/>
                <a:cs typeface="Arial" panose="020B0604020202020204" pitchFamily="34" charset="0"/>
                <a:hlinkClick r:id="rId9"/>
              </a:rPr>
              <a:t>http://www.codata.org/events/workshops/workshops-2015/training-workshop-on-big-data-jakarta</a:t>
            </a:r>
            <a:r>
              <a:rPr lang="en-US" dirty="0" smtClean="0">
                <a:solidFill>
                  <a:srgbClr val="403152"/>
                </a:solidFill>
                <a:latin typeface="Arial" panose="020B0604020202020204" pitchFamily="34" charset="0"/>
                <a:cs typeface="Arial" panose="020B0604020202020204" pitchFamily="34" charset="0"/>
              </a:rPr>
              <a:t> </a:t>
            </a:r>
            <a:endParaRPr lang="fr-FR" dirty="0" smtClean="0">
              <a:solidFill>
                <a:srgbClr val="403152"/>
              </a:solidFill>
              <a:latin typeface="Arial" panose="020B0604020202020204" pitchFamily="34" charset="0"/>
              <a:cs typeface="Arial" panose="020B0604020202020204" pitchFamily="34" charset="0"/>
            </a:endParaRPr>
          </a:p>
        </p:txBody>
      </p:sp>
      <p:sp>
        <p:nvSpPr>
          <p:cNvPr id="3" name="Rectangle 2"/>
          <p:cNvSpPr/>
          <p:nvPr/>
        </p:nvSpPr>
        <p:spPr>
          <a:xfrm>
            <a:off x="1587549" y="170668"/>
            <a:ext cx="1829347" cy="369332"/>
          </a:xfrm>
          <a:prstGeom prst="rect">
            <a:avLst/>
          </a:prstGeom>
        </p:spPr>
        <p:txBody>
          <a:bodyPr wrap="none">
            <a:spAutoFit/>
          </a:bodyPr>
          <a:lstStyle/>
          <a:p>
            <a:pPr lvl="0" algn="ctr" defTabSz="1004888" fontAlgn="base">
              <a:spcBef>
                <a:spcPct val="20000"/>
              </a:spcBef>
              <a:spcAft>
                <a:spcPct val="0"/>
              </a:spcAft>
              <a:defRPr/>
            </a:pPr>
            <a:r>
              <a:rPr lang="en-GB" b="1" kern="0" dirty="0" smtClean="0">
                <a:solidFill>
                  <a:schemeClr val="accent3">
                    <a:lumMod val="50000"/>
                  </a:schemeClr>
                </a:solidFill>
              </a:rPr>
              <a:t>Capacity </a:t>
            </a:r>
            <a:r>
              <a:rPr lang="en-GB" b="1" kern="0" dirty="0">
                <a:solidFill>
                  <a:schemeClr val="accent3">
                    <a:lumMod val="50000"/>
                  </a:schemeClr>
                </a:solidFill>
              </a:rPr>
              <a:t>Building</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1392955" cy="1080000"/>
          </a:xfrm>
          <a:prstGeom prst="rect">
            <a:avLst/>
          </a:prstGeom>
        </p:spPr>
      </p:pic>
      <p:sp>
        <p:nvSpPr>
          <p:cNvPr id="10" name="TextBox 9"/>
          <p:cNvSpPr txBox="1"/>
          <p:nvPr/>
        </p:nvSpPr>
        <p:spPr>
          <a:xfrm>
            <a:off x="1956618" y="558890"/>
            <a:ext cx="5604387" cy="646331"/>
          </a:xfrm>
          <a:prstGeom prst="rect">
            <a:avLst/>
          </a:prstGeom>
          <a:noFill/>
        </p:spPr>
        <p:txBody>
          <a:bodyPr wrap="square" rtlCol="0">
            <a:spAutoFit/>
          </a:bodyPr>
          <a:lstStyle/>
          <a:p>
            <a:pPr lvl="0" algn="ctr" defTabSz="1004888" fontAlgn="base">
              <a:spcBef>
                <a:spcPct val="20000"/>
              </a:spcBef>
              <a:spcAft>
                <a:spcPct val="0"/>
              </a:spcAft>
              <a:defRPr/>
            </a:pPr>
            <a:r>
              <a:rPr lang="en-GB" sz="3600" b="1" kern="0" dirty="0" smtClean="0">
                <a:solidFill>
                  <a:schemeClr val="accent4">
                    <a:lumMod val="75000"/>
                  </a:schemeClr>
                </a:solidFill>
              </a:rPr>
              <a:t> Data Science Training </a:t>
            </a:r>
            <a:endParaRPr lang="en-GB" sz="3600" b="1" kern="0" dirty="0">
              <a:solidFill>
                <a:schemeClr val="accent4">
                  <a:lumMod val="75000"/>
                </a:schemeClr>
              </a:solidFill>
            </a:endParaRPr>
          </a:p>
        </p:txBody>
      </p:sp>
      <p:pic>
        <p:nvPicPr>
          <p:cNvPr id="27" name="Picture 26" descr="UNESC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5968" y="5152097"/>
            <a:ext cx="1816883" cy="1372608"/>
          </a:xfrm>
          <a:prstGeom prst="rect">
            <a:avLst/>
          </a:prstGeom>
        </p:spPr>
      </p:pic>
      <p:pic>
        <p:nvPicPr>
          <p:cNvPr id="28" name="Picture 27" descr="JKUAT-Logo.png"/>
          <p:cNvPicPr>
            <a:picLocks noChangeAspect="1"/>
          </p:cNvPicPr>
          <p:nvPr/>
        </p:nvPicPr>
        <p:blipFill>
          <a:blip r:embed="rId6"/>
          <a:stretch>
            <a:fillRect/>
          </a:stretch>
        </p:blipFill>
        <p:spPr>
          <a:xfrm>
            <a:off x="7200516" y="5152097"/>
            <a:ext cx="1317705" cy="1372608"/>
          </a:xfrm>
          <a:prstGeom prst="rect">
            <a:avLst/>
          </a:prstGeom>
        </p:spPr>
      </p:pic>
      <p:pic>
        <p:nvPicPr>
          <p:cNvPr id="33" name="Picture 32" descr="Jianhui Training.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15756" y="1412560"/>
            <a:ext cx="3551858" cy="1849850"/>
          </a:xfrm>
          <a:prstGeom prst="rect">
            <a:avLst/>
          </a:prstGeom>
        </p:spPr>
      </p:pic>
      <p:pic>
        <p:nvPicPr>
          <p:cNvPr id="34" name="Picture 33" descr="codata-china-logo.jpg"/>
          <p:cNvPicPr>
            <a:picLocks noChangeAspect="1"/>
          </p:cNvPicPr>
          <p:nvPr/>
        </p:nvPicPr>
        <p:blipFill>
          <a:blip r:embed="rId8"/>
          <a:stretch>
            <a:fillRect/>
          </a:stretch>
        </p:blipFill>
        <p:spPr>
          <a:xfrm>
            <a:off x="2249593" y="5152097"/>
            <a:ext cx="1647130" cy="1372608"/>
          </a:xfrm>
          <a:prstGeom prst="rect">
            <a:avLst/>
          </a:prstGeom>
        </p:spPr>
      </p:pic>
      <p:pic>
        <p:nvPicPr>
          <p:cNvPr id="35" name="Picture 34" descr="Chinese_Academy_of_Sciences_logo-300x279.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4866" y="5152097"/>
            <a:ext cx="1475923" cy="1372608"/>
          </a:xfrm>
          <a:prstGeom prst="rect">
            <a:avLst/>
          </a:prstGeom>
        </p:spPr>
      </p:pic>
      <p:pic>
        <p:nvPicPr>
          <p:cNvPr id="36" name="Picture 35" descr="group.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15756" y="3336459"/>
            <a:ext cx="3512253" cy="1659246"/>
          </a:xfrm>
          <a:prstGeom prst="rect">
            <a:avLst/>
          </a:prstGeom>
        </p:spPr>
      </p:pic>
      <p:sp>
        <p:nvSpPr>
          <p:cNvPr id="11" name="TextBox 10"/>
          <p:cNvSpPr txBox="1"/>
          <p:nvPr/>
        </p:nvSpPr>
        <p:spPr>
          <a:xfrm>
            <a:off x="344864" y="1675765"/>
            <a:ext cx="4661103" cy="1200329"/>
          </a:xfrm>
          <a:prstGeom prst="rect">
            <a:avLst/>
          </a:prstGeom>
          <a:noFill/>
        </p:spPr>
        <p:txBody>
          <a:bodyPr wrap="square" rtlCol="0">
            <a:spAutoFit/>
          </a:bodyPr>
          <a:lstStyle/>
          <a:p>
            <a:r>
              <a:rPr lang="fr-FR" dirty="0">
                <a:solidFill>
                  <a:srgbClr val="403152"/>
                </a:solidFill>
                <a:latin typeface="Arial" panose="020B0604020202020204" pitchFamily="34" charset="0"/>
                <a:cs typeface="Arial" panose="020B0604020202020204" pitchFamily="34" charset="0"/>
              </a:rPr>
              <a:t>3</a:t>
            </a:r>
            <a:r>
              <a:rPr lang="fr-FR" dirty="0" smtClean="0">
                <a:solidFill>
                  <a:srgbClr val="403152"/>
                </a:solidFill>
                <a:latin typeface="Arial" panose="020B0604020202020204" pitchFamily="34" charset="0"/>
                <a:cs typeface="Arial" panose="020B0604020202020204" pitchFamily="34" charset="0"/>
              </a:rPr>
              <a:t>) </a:t>
            </a:r>
            <a:r>
              <a:rPr lang="fr-FR" b="1" dirty="0" smtClean="0">
                <a:solidFill>
                  <a:srgbClr val="403152"/>
                </a:solidFill>
                <a:latin typeface="Arial" panose="020B0604020202020204" pitchFamily="34" charset="0"/>
                <a:cs typeface="Arial" panose="020B0604020202020204" pitchFamily="34" charset="0"/>
              </a:rPr>
              <a:t>CODATA Training in </a:t>
            </a:r>
            <a:r>
              <a:rPr lang="fr-FR" b="1" dirty="0" err="1" smtClean="0">
                <a:solidFill>
                  <a:srgbClr val="403152"/>
                </a:solidFill>
                <a:latin typeface="Arial" panose="020B0604020202020204" pitchFamily="34" charset="0"/>
                <a:cs typeface="Arial" panose="020B0604020202020204" pitchFamily="34" charset="0"/>
              </a:rPr>
              <a:t>Big</a:t>
            </a:r>
            <a:r>
              <a:rPr lang="fr-FR" b="1" dirty="0" smtClean="0">
                <a:solidFill>
                  <a:srgbClr val="403152"/>
                </a:solidFill>
                <a:latin typeface="Arial" panose="020B0604020202020204" pitchFamily="34" charset="0"/>
                <a:cs typeface="Arial" panose="020B0604020202020204" pitchFamily="34" charset="0"/>
              </a:rPr>
              <a:t> Data for Science, Beijing</a:t>
            </a:r>
            <a:r>
              <a:rPr lang="fr-FR" dirty="0" smtClean="0">
                <a:solidFill>
                  <a:srgbClr val="403152"/>
                </a:solidFill>
                <a:latin typeface="Arial" panose="020B0604020202020204" pitchFamily="34" charset="0"/>
                <a:cs typeface="Arial" panose="020B0604020202020204" pitchFamily="34" charset="0"/>
              </a:rPr>
              <a:t>, 4-20 </a:t>
            </a:r>
            <a:r>
              <a:rPr lang="fr-FR" dirty="0" err="1" smtClean="0">
                <a:solidFill>
                  <a:srgbClr val="403152"/>
                </a:solidFill>
                <a:latin typeface="Arial" panose="020B0604020202020204" pitchFamily="34" charset="0"/>
                <a:cs typeface="Arial" panose="020B0604020202020204" pitchFamily="34" charset="0"/>
              </a:rPr>
              <a:t>June</a:t>
            </a:r>
            <a:r>
              <a:rPr lang="fr-FR" dirty="0" smtClean="0">
                <a:solidFill>
                  <a:srgbClr val="403152"/>
                </a:solidFill>
                <a:latin typeface="Arial" panose="020B0604020202020204" pitchFamily="34" charset="0"/>
                <a:cs typeface="Arial" panose="020B0604020202020204" pitchFamily="34" charset="0"/>
              </a:rPr>
              <a:t> 2014</a:t>
            </a:r>
          </a:p>
          <a:p>
            <a:r>
              <a:rPr lang="en-US" dirty="0" smtClean="0">
                <a:latin typeface="Arial" panose="020B0604020202020204" pitchFamily="34" charset="0"/>
                <a:cs typeface="Arial" panose="020B0604020202020204" pitchFamily="34" charset="0"/>
                <a:hlinkClick r:id="rId11"/>
              </a:rPr>
              <a:t>http://bit.ly/CODATA-China_Training_2104-Call</a:t>
            </a:r>
            <a:r>
              <a:rPr lang="en-US" dirty="0" smtClean="0">
                <a:latin typeface="Arial" panose="020B0604020202020204" pitchFamily="34" charset="0"/>
                <a:cs typeface="Arial" panose="020B0604020202020204" pitchFamily="34" charset="0"/>
              </a:rPr>
              <a:t> </a:t>
            </a:r>
            <a:endParaRPr lang="fr-FR" dirty="0" smtClean="0">
              <a:solidFill>
                <a:srgbClr val="403152"/>
              </a:solidFill>
              <a:latin typeface="Arial" panose="020B0604020202020204" pitchFamily="34" charset="0"/>
              <a:cs typeface="Arial" panose="020B0604020202020204" pitchFamily="34" charset="0"/>
            </a:endParaRPr>
          </a:p>
        </p:txBody>
      </p:sp>
      <p:sp>
        <p:nvSpPr>
          <p:cNvPr id="13" name="TextBox 12"/>
          <p:cNvSpPr txBox="1"/>
          <p:nvPr/>
        </p:nvSpPr>
        <p:spPr>
          <a:xfrm>
            <a:off x="344865" y="3658250"/>
            <a:ext cx="4661103" cy="923330"/>
          </a:xfrm>
          <a:prstGeom prst="rect">
            <a:avLst/>
          </a:prstGeom>
          <a:noFill/>
        </p:spPr>
        <p:txBody>
          <a:bodyPr wrap="square" rtlCol="0">
            <a:spAutoFit/>
          </a:bodyPr>
          <a:lstStyle/>
          <a:p>
            <a:r>
              <a:rPr lang="fr-FR" dirty="0">
                <a:solidFill>
                  <a:srgbClr val="403152"/>
                </a:solidFill>
                <a:latin typeface="Arial" panose="020B0604020202020204" pitchFamily="34" charset="0"/>
                <a:cs typeface="Arial" panose="020B0604020202020204" pitchFamily="34" charset="0"/>
              </a:rPr>
              <a:t>4</a:t>
            </a:r>
            <a:r>
              <a:rPr lang="fr-FR" dirty="0" smtClean="0">
                <a:solidFill>
                  <a:srgbClr val="403152"/>
                </a:solidFill>
                <a:latin typeface="Arial" panose="020B0604020202020204" pitchFamily="34" charset="0"/>
                <a:cs typeface="Arial" panose="020B0604020202020204" pitchFamily="34" charset="0"/>
              </a:rPr>
              <a:t>) </a:t>
            </a:r>
            <a:r>
              <a:rPr lang="fr-FR" b="1" dirty="0" smtClean="0">
                <a:solidFill>
                  <a:srgbClr val="403152"/>
                </a:solidFill>
                <a:latin typeface="Arial" panose="020B0604020202020204" pitchFamily="34" charset="0"/>
                <a:cs typeface="Arial" panose="020B0604020202020204" pitchFamily="34" charset="0"/>
              </a:rPr>
              <a:t>CODATA PASTD Training Workshop on Open Data, Kenya</a:t>
            </a:r>
            <a:r>
              <a:rPr lang="fr-FR" dirty="0" smtClean="0">
                <a:solidFill>
                  <a:srgbClr val="403152"/>
                </a:solidFill>
                <a:latin typeface="Arial" panose="020B0604020202020204" pitchFamily="34" charset="0"/>
                <a:cs typeface="Arial" panose="020B0604020202020204" pitchFamily="34" charset="0"/>
              </a:rPr>
              <a:t>, 3-5 August 2014</a:t>
            </a:r>
          </a:p>
          <a:p>
            <a:r>
              <a:rPr lang="en-US" dirty="0" smtClean="0">
                <a:solidFill>
                  <a:srgbClr val="403152"/>
                </a:solidFill>
                <a:latin typeface="Arial" panose="020B0604020202020204" pitchFamily="34" charset="0"/>
                <a:cs typeface="Arial" panose="020B0604020202020204" pitchFamily="34" charset="0"/>
                <a:hlinkClick r:id="rId12"/>
              </a:rPr>
              <a:t>http://bit.ly/codata-training-jkuat</a:t>
            </a:r>
            <a:r>
              <a:rPr lang="en-US" dirty="0" smtClean="0">
                <a:solidFill>
                  <a:srgbClr val="403152"/>
                </a:solidFill>
                <a:latin typeface="Arial" panose="020B0604020202020204" pitchFamily="34" charset="0"/>
                <a:cs typeface="Arial" panose="020B0604020202020204" pitchFamily="34" charset="0"/>
              </a:rPr>
              <a:t> </a:t>
            </a:r>
            <a:endParaRPr lang="fr-FR" dirty="0" smtClean="0">
              <a:solidFill>
                <a:srgbClr val="403152"/>
              </a:solidFill>
              <a:latin typeface="Arial" panose="020B0604020202020204" pitchFamily="34" charset="0"/>
              <a:cs typeface="Arial" panose="020B0604020202020204" pitchFamily="34" charset="0"/>
            </a:endParaRPr>
          </a:p>
        </p:txBody>
      </p:sp>
      <p:sp>
        <p:nvSpPr>
          <p:cNvPr id="2" name="Rectangle 1"/>
          <p:cNvSpPr/>
          <p:nvPr/>
        </p:nvSpPr>
        <p:spPr>
          <a:xfrm>
            <a:off x="1827979" y="170668"/>
            <a:ext cx="1829347" cy="369332"/>
          </a:xfrm>
          <a:prstGeom prst="rect">
            <a:avLst/>
          </a:prstGeom>
        </p:spPr>
        <p:txBody>
          <a:bodyPr wrap="none">
            <a:spAutoFit/>
          </a:bodyPr>
          <a:lstStyle/>
          <a:p>
            <a:pPr lvl="0" algn="ctr" defTabSz="1004888" fontAlgn="base">
              <a:spcBef>
                <a:spcPct val="20000"/>
              </a:spcBef>
              <a:spcAft>
                <a:spcPct val="0"/>
              </a:spcAft>
              <a:defRPr/>
            </a:pPr>
            <a:r>
              <a:rPr lang="en-GB" b="1" kern="0" dirty="0">
                <a:solidFill>
                  <a:schemeClr val="accent3">
                    <a:lumMod val="50000"/>
                  </a:schemeClr>
                </a:solidFill>
              </a:rPr>
              <a:t>Capacity Building</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28280517563_d483bb97ef_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4385" y="3226744"/>
            <a:ext cx="3326804" cy="2218562"/>
          </a:xfrm>
          <a:prstGeom prst="rect">
            <a:avLst/>
          </a:prstGeom>
        </p:spPr>
      </p:pic>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0"/>
            <a:ext cx="1392955" cy="1080000"/>
          </a:xfrm>
          <a:prstGeom prst="rect">
            <a:avLst/>
          </a:prstGeom>
        </p:spPr>
      </p:pic>
      <p:sp>
        <p:nvSpPr>
          <p:cNvPr id="10" name="TextBox 9"/>
          <p:cNvSpPr txBox="1"/>
          <p:nvPr/>
        </p:nvSpPr>
        <p:spPr>
          <a:xfrm>
            <a:off x="129481" y="1504969"/>
            <a:ext cx="6578810" cy="369332"/>
          </a:xfrm>
          <a:prstGeom prst="rect">
            <a:avLst/>
          </a:prstGeom>
          <a:noFill/>
        </p:spPr>
        <p:txBody>
          <a:bodyPr wrap="square" rtlCol="0">
            <a:spAutoFit/>
          </a:bodyPr>
          <a:lstStyle/>
          <a:p>
            <a:pPr lvl="0" defTabSz="1004888" fontAlgn="base">
              <a:spcBef>
                <a:spcPct val="20000"/>
              </a:spcBef>
              <a:spcAft>
                <a:spcPct val="0"/>
              </a:spcAft>
              <a:defRPr/>
            </a:pPr>
            <a:r>
              <a:rPr lang="en-GB" b="1" kern="0" dirty="0" smtClean="0">
                <a:latin typeface="Arial" panose="020B0604020202020204" pitchFamily="34" charset="0"/>
                <a:cs typeface="Arial" panose="020B0604020202020204" pitchFamily="34" charset="0"/>
              </a:rPr>
              <a:t>5) CODATA-RDA </a:t>
            </a:r>
            <a:r>
              <a:rPr lang="en-GB" b="1" kern="0" dirty="0">
                <a:latin typeface="Arial" panose="020B0604020202020204" pitchFamily="34" charset="0"/>
                <a:cs typeface="Arial" panose="020B0604020202020204" pitchFamily="34" charset="0"/>
              </a:rPr>
              <a:t>School </a:t>
            </a:r>
            <a:r>
              <a:rPr lang="en-GB" b="1" kern="0" dirty="0" smtClean="0">
                <a:latin typeface="Arial" panose="020B0604020202020204" pitchFamily="34" charset="0"/>
                <a:cs typeface="Arial" panose="020B0604020202020204" pitchFamily="34" charset="0"/>
              </a:rPr>
              <a:t>of Research Data Science</a:t>
            </a:r>
            <a:endParaRPr lang="en-GB" b="1" kern="0" dirty="0">
              <a:latin typeface="Arial" panose="020B0604020202020204" pitchFamily="34" charset="0"/>
              <a:cs typeface="Arial" panose="020B0604020202020204" pitchFamily="34" charset="0"/>
            </a:endParaRPr>
          </a:p>
        </p:txBody>
      </p:sp>
      <p:pic>
        <p:nvPicPr>
          <p:cNvPr id="21" name="Picture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32271" y="0"/>
            <a:ext cx="1596292" cy="1117657"/>
          </a:xfrm>
          <a:prstGeom prst="rect">
            <a:avLst/>
          </a:prstGeom>
          <a:noFill/>
          <a:ln w="9525">
            <a:noFill/>
            <a:miter lim="800000"/>
            <a:headEnd/>
            <a:tailEnd/>
          </a:ln>
        </p:spPr>
      </p:pic>
      <p:sp>
        <p:nvSpPr>
          <p:cNvPr id="8" name="TextBox 7"/>
          <p:cNvSpPr txBox="1"/>
          <p:nvPr/>
        </p:nvSpPr>
        <p:spPr>
          <a:xfrm>
            <a:off x="696476" y="2118455"/>
            <a:ext cx="5177549" cy="1892826"/>
          </a:xfrm>
          <a:prstGeom prst="rect">
            <a:avLst/>
          </a:prstGeom>
          <a:noFill/>
        </p:spPr>
        <p:txBody>
          <a:bodyPr wrap="square" rtlCol="0">
            <a:spAutoFit/>
          </a:bodyPr>
          <a:lstStyle/>
          <a:p>
            <a:pPr marL="342900" indent="-342900">
              <a:spcAft>
                <a:spcPts val="600"/>
              </a:spcAft>
              <a:buFont typeface="+mj-lt"/>
              <a:buAutoNum type="arabicPeriod"/>
            </a:pPr>
            <a:r>
              <a:rPr lang="en-US" sz="1700" dirty="0" smtClean="0">
                <a:solidFill>
                  <a:schemeClr val="tx1">
                    <a:lumMod val="75000"/>
                    <a:lumOff val="25000"/>
                  </a:schemeClr>
                </a:solidFill>
              </a:rPr>
              <a:t>Principles and practice of Open Science, research data management and curation, </a:t>
            </a:r>
          </a:p>
          <a:p>
            <a:pPr marL="342900" indent="-342900">
              <a:spcAft>
                <a:spcPts val="600"/>
              </a:spcAft>
              <a:buFont typeface="+mj-lt"/>
              <a:buAutoNum type="arabicPeriod"/>
            </a:pPr>
            <a:r>
              <a:rPr lang="en-US" sz="1700" dirty="0">
                <a:solidFill>
                  <a:schemeClr val="tx1">
                    <a:lumMod val="75000"/>
                    <a:lumOff val="25000"/>
                  </a:schemeClr>
                </a:solidFill>
              </a:rPr>
              <a:t>D</a:t>
            </a:r>
            <a:r>
              <a:rPr lang="en-US" sz="1700" dirty="0" smtClean="0">
                <a:solidFill>
                  <a:schemeClr val="tx1">
                    <a:lumMod val="75000"/>
                    <a:lumOff val="25000"/>
                  </a:schemeClr>
                </a:solidFill>
              </a:rPr>
              <a:t>evelopment of data platforms and infrastructures, </a:t>
            </a:r>
          </a:p>
          <a:p>
            <a:pPr marL="342900" indent="-342900">
              <a:spcAft>
                <a:spcPts val="600"/>
              </a:spcAft>
              <a:buFont typeface="+mj-lt"/>
              <a:buAutoNum type="arabicPeriod"/>
            </a:pPr>
            <a:r>
              <a:rPr lang="en-US" sz="1700" dirty="0">
                <a:solidFill>
                  <a:schemeClr val="tx1">
                    <a:lumMod val="75000"/>
                    <a:lumOff val="25000"/>
                  </a:schemeClr>
                </a:solidFill>
              </a:rPr>
              <a:t>T</a:t>
            </a:r>
            <a:r>
              <a:rPr lang="en-US" sz="1700" dirty="0" smtClean="0">
                <a:solidFill>
                  <a:schemeClr val="tx1">
                    <a:lumMod val="75000"/>
                    <a:lumOff val="25000"/>
                  </a:schemeClr>
                </a:solidFill>
              </a:rPr>
              <a:t>echniques of large scale analysis, statistics, </a:t>
            </a:r>
            <a:r>
              <a:rPr lang="en-US" sz="1700" dirty="0" err="1" smtClean="0">
                <a:solidFill>
                  <a:schemeClr val="tx1">
                    <a:lumMod val="75000"/>
                    <a:lumOff val="25000"/>
                  </a:schemeClr>
                </a:solidFill>
              </a:rPr>
              <a:t>visualisation</a:t>
            </a:r>
            <a:r>
              <a:rPr lang="en-US" sz="1700" dirty="0" smtClean="0">
                <a:solidFill>
                  <a:schemeClr val="tx1">
                    <a:lumMod val="75000"/>
                    <a:lumOff val="25000"/>
                  </a:schemeClr>
                </a:solidFill>
              </a:rPr>
              <a:t> and modelling, </a:t>
            </a:r>
          </a:p>
          <a:p>
            <a:pPr marL="342900" indent="-342900">
              <a:spcAft>
                <a:spcPts val="600"/>
              </a:spcAft>
              <a:buFont typeface="+mj-lt"/>
              <a:buAutoNum type="arabicPeriod"/>
            </a:pPr>
            <a:r>
              <a:rPr lang="en-US" sz="1700" dirty="0">
                <a:solidFill>
                  <a:schemeClr val="tx1">
                    <a:lumMod val="75000"/>
                    <a:lumOff val="25000"/>
                  </a:schemeClr>
                </a:solidFill>
              </a:rPr>
              <a:t>S</a:t>
            </a:r>
            <a:r>
              <a:rPr lang="en-US" sz="1700" dirty="0" smtClean="0">
                <a:solidFill>
                  <a:schemeClr val="tx1">
                    <a:lumMod val="75000"/>
                    <a:lumOff val="25000"/>
                  </a:schemeClr>
                </a:solidFill>
              </a:rPr>
              <a:t>oftware development and data annotation.  </a:t>
            </a:r>
          </a:p>
        </p:txBody>
      </p:sp>
      <p:pic>
        <p:nvPicPr>
          <p:cNvPr id="13" name="Picture 4" descr="http://datacarpentry.org/images/DC2_logo_smal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96644" y="6156853"/>
            <a:ext cx="1542659" cy="4666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open.ac.uk/blogs/dighum/wp-content/uploads/2013/08/dcc_logo.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0341" y="6341097"/>
            <a:ext cx="1287234" cy="5028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ung-Success.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08291" y="1874301"/>
            <a:ext cx="1980350" cy="1746143"/>
          </a:xfrm>
          <a:prstGeom prst="rect">
            <a:avLst/>
          </a:prstGeom>
        </p:spPr>
      </p:pic>
      <p:sp>
        <p:nvSpPr>
          <p:cNvPr id="11" name="TextBox 10"/>
          <p:cNvSpPr txBox="1"/>
          <p:nvPr/>
        </p:nvSpPr>
        <p:spPr>
          <a:xfrm>
            <a:off x="1813161" y="756834"/>
            <a:ext cx="5604387" cy="646331"/>
          </a:xfrm>
          <a:prstGeom prst="rect">
            <a:avLst/>
          </a:prstGeom>
          <a:noFill/>
        </p:spPr>
        <p:txBody>
          <a:bodyPr wrap="square" rtlCol="0">
            <a:spAutoFit/>
          </a:bodyPr>
          <a:lstStyle/>
          <a:p>
            <a:pPr lvl="0" algn="ctr" defTabSz="1004888" fontAlgn="base">
              <a:spcBef>
                <a:spcPct val="20000"/>
              </a:spcBef>
              <a:spcAft>
                <a:spcPct val="0"/>
              </a:spcAft>
              <a:defRPr/>
            </a:pPr>
            <a:r>
              <a:rPr lang="en-GB" sz="3600" b="1" kern="0" dirty="0" smtClean="0">
                <a:solidFill>
                  <a:schemeClr val="accent4">
                    <a:lumMod val="75000"/>
                  </a:schemeClr>
                </a:solidFill>
              </a:rPr>
              <a:t> Data Science Training </a:t>
            </a:r>
            <a:endParaRPr lang="en-GB" sz="3600" b="1" kern="0" dirty="0">
              <a:solidFill>
                <a:schemeClr val="accent4">
                  <a:lumMod val="75000"/>
                </a:schemeClr>
              </a:solidFill>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313990" y="103317"/>
            <a:ext cx="19145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2244" y="4099530"/>
            <a:ext cx="5595730" cy="1708160"/>
          </a:xfrm>
          <a:prstGeom prst="rect">
            <a:avLst/>
          </a:prstGeom>
        </p:spPr>
        <p:txBody>
          <a:bodyPr wrap="square">
            <a:spAutoFit/>
          </a:bodyPr>
          <a:lstStyle/>
          <a:p>
            <a:pPr>
              <a:spcAft>
                <a:spcPts val="600"/>
              </a:spcAft>
            </a:pPr>
            <a:r>
              <a:rPr lang="en-US" b="1" dirty="0" smtClean="0">
                <a:solidFill>
                  <a:schemeClr val="tx1">
                    <a:lumMod val="75000"/>
                    <a:lumOff val="25000"/>
                  </a:schemeClr>
                </a:solidFill>
              </a:rPr>
              <a:t>First course: </a:t>
            </a:r>
            <a:r>
              <a:rPr lang="en-US" dirty="0" smtClean="0">
                <a:solidFill>
                  <a:schemeClr val="tx1">
                    <a:lumMod val="75000"/>
                    <a:lumOff val="25000"/>
                  </a:schemeClr>
                </a:solidFill>
              </a:rPr>
              <a:t>August </a:t>
            </a:r>
            <a:r>
              <a:rPr lang="en-US" dirty="0">
                <a:solidFill>
                  <a:schemeClr val="tx1">
                    <a:lumMod val="75000"/>
                    <a:lumOff val="25000"/>
                  </a:schemeClr>
                </a:solidFill>
              </a:rPr>
              <a:t>2016, ICTP, </a:t>
            </a:r>
            <a:r>
              <a:rPr lang="en-US" dirty="0" smtClean="0">
                <a:solidFill>
                  <a:schemeClr val="tx1">
                    <a:lumMod val="75000"/>
                    <a:lumOff val="25000"/>
                  </a:schemeClr>
                </a:solidFill>
              </a:rPr>
              <a:t>Trieste</a:t>
            </a:r>
          </a:p>
          <a:p>
            <a:pPr marL="342900" indent="-342900">
              <a:spcAft>
                <a:spcPts val="600"/>
              </a:spcAft>
              <a:buFont typeface="Wingdings" charset="2"/>
              <a:buChar char="§"/>
            </a:pPr>
            <a:r>
              <a:rPr lang="en-US" dirty="0">
                <a:solidFill>
                  <a:schemeClr val="tx1">
                    <a:lumMod val="75000"/>
                    <a:lumOff val="25000"/>
                  </a:schemeClr>
                </a:solidFill>
              </a:rPr>
              <a:t>Funding by ICTP, TWAS, CODATA, ACU, RDA Europe, </a:t>
            </a:r>
            <a:r>
              <a:rPr lang="en-US" b="1" dirty="0">
                <a:solidFill>
                  <a:schemeClr val="tx1">
                    <a:lumMod val="75000"/>
                    <a:lumOff val="25000"/>
                  </a:schemeClr>
                </a:solidFill>
              </a:rPr>
              <a:t>GEO</a:t>
            </a:r>
            <a:r>
              <a:rPr lang="en-US" dirty="0">
                <a:solidFill>
                  <a:schemeClr val="tx1">
                    <a:lumMod val="75000"/>
                    <a:lumOff val="25000"/>
                  </a:schemeClr>
                </a:solidFill>
              </a:rPr>
              <a:t> and GODAN.</a:t>
            </a:r>
          </a:p>
          <a:p>
            <a:pPr marL="342900" indent="-342900">
              <a:spcAft>
                <a:spcPts val="600"/>
              </a:spcAft>
              <a:buFont typeface="Wingdings" charset="2"/>
              <a:buChar char="§"/>
            </a:pPr>
            <a:r>
              <a:rPr lang="en-US" dirty="0">
                <a:solidFill>
                  <a:schemeClr val="tx1">
                    <a:lumMod val="75000"/>
                    <a:lumOff val="25000"/>
                  </a:schemeClr>
                </a:solidFill>
              </a:rPr>
              <a:t>Attended by 70 students from all around the world.</a:t>
            </a:r>
          </a:p>
          <a:p>
            <a:pPr>
              <a:spcAft>
                <a:spcPts val="600"/>
              </a:spcAft>
            </a:pPr>
            <a:endParaRPr lang="en-US" dirty="0">
              <a:solidFill>
                <a:schemeClr val="tx1">
                  <a:lumMod val="75000"/>
                  <a:lumOff val="25000"/>
                </a:schemeClr>
              </a:solidFill>
            </a:endParaRPr>
          </a:p>
        </p:txBody>
      </p:sp>
      <p:pic>
        <p:nvPicPr>
          <p:cNvPr id="17" name="Picture 16" descr="GODAN Logo.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78092" y="6315941"/>
            <a:ext cx="1092262" cy="421284"/>
          </a:xfrm>
          <a:prstGeom prst="rect">
            <a:avLst/>
          </a:prstGeom>
        </p:spPr>
      </p:pic>
      <p:pic>
        <p:nvPicPr>
          <p:cNvPr id="18" name="Picture 17" descr="twas_logo.png"/>
          <p:cNvPicPr>
            <a:picLocks noChangeAspect="1"/>
          </p:cNvPicPr>
          <p:nvPr/>
        </p:nvPicPr>
        <p:blipFill>
          <a:blip r:embed="rId12"/>
          <a:stretch>
            <a:fillRect/>
          </a:stretch>
        </p:blipFill>
        <p:spPr>
          <a:xfrm>
            <a:off x="4175607" y="5981061"/>
            <a:ext cx="877329" cy="391998"/>
          </a:xfrm>
          <a:prstGeom prst="rect">
            <a:avLst/>
          </a:prstGeom>
        </p:spPr>
      </p:pic>
      <p:pic>
        <p:nvPicPr>
          <p:cNvPr id="19" name="Picture 1"/>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686937" y="5975411"/>
            <a:ext cx="1461222" cy="403297"/>
          </a:xfrm>
          <a:prstGeom prst="rect">
            <a:avLst/>
          </a:prstGeom>
          <a:noFill/>
          <a:ln w="9525">
            <a:noFill/>
            <a:miter lim="800000"/>
            <a:headEnd/>
            <a:tailEnd/>
          </a:ln>
        </p:spPr>
      </p:pic>
      <p:pic>
        <p:nvPicPr>
          <p:cNvPr id="20" name="Picture 19" descr="GEO.png"/>
          <p:cNvPicPr>
            <a:picLocks noChangeAspect="1"/>
          </p:cNvPicPr>
          <p:nvPr/>
        </p:nvPicPr>
        <p:blipFill>
          <a:blip r:embed="rId14"/>
          <a:stretch>
            <a:fillRect/>
          </a:stretch>
        </p:blipFill>
        <p:spPr>
          <a:xfrm>
            <a:off x="1482955" y="5710014"/>
            <a:ext cx="1222270" cy="1090131"/>
          </a:xfrm>
          <a:prstGeom prst="rect">
            <a:avLst/>
          </a:prstGeom>
        </p:spPr>
      </p:pic>
      <p:pic>
        <p:nvPicPr>
          <p:cNvPr id="12" name="Picture 2" descr="Software Carpentry logo"/>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945389" y="6526583"/>
            <a:ext cx="1668883" cy="2735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CU_COL_logotype.jp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05225" y="5992276"/>
            <a:ext cx="1260308" cy="50412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AToAAACgCAMAAACrFlD/AAAAQlBMVEX///+ysrKvr6+srKy1tbX7+/v5+fnt7e26urq+vr62trb19fW/v7/Pz8/Gxsbo6Oja2tri4uLNzc3k5OTX19elpaX88iDMAAARRElEQVR4nO1d62KkKgweQUVFER36/q96AK8gKpc4090934/ddtoqxJB74uv1IErCWVaP4k0ILdYP+/7we08u4o9EhzDKsgwhLJHXrUaFEKpZx7noBOddJ/9nWcWHby/2l6CgZOBdruimKdcw3mR7IBPyg58DK/6L4FUu2U0TRPJbNQ5UfmiSzgaq/qecxBsv9MiZkBR5cz68a3RJOfbtRf8SjFiJOITr6Vs+Nj/4knJZ/t0F/yp0eSYo2b6nzRXtUPbQMsqipOSo0H83CsveOKedVL5PCbo6a7Ryr1ldMXL/+58AISUN/Zv6hONIcf+3Ueir9WkhKU2fuk0YmNSf+ESy8+JFeCeOPyButmsfWB/pWFs3eH+b5oHbhKOosTY8KirtN9pVxg8ZlidQGSbDgS3dTAemWwfWTbesJsPIRMXFyJi2uwvCeW8c3zH4CEWDDEJ7CW0uFznv/c31suT3zURZlHPzrzon21X2xWMh5G3pSxJndN5nsr2rlrFckRbX7/UEc4wqxzGJgtRLvWC1xJkA55ODtZkgDE80GOQa6NBV6sfW3/bHLcktcPvSLtCBG26wc9GVOpaCnkmG9ZbLF1I91XXXk1GdbJTVTEJSdmHeYJSiqqsmQzPPo2pZLnlLZ5MvepOoYzlKmcemg0lR1uif9dNvELWcytwqweYW5NK77u2zqE7zCcZNPXLHsyz5cn1ES/YqryjnYsb9l/ofSb9R8F7trGDiKHqO6BnCtu2qaUd5qwWYWj/K81oxWqF4YOUDrT5fJWl/ZiHS6r/drk3Lcq9iUS24r7VAsm1Nyh/mm06malcDxu30/KS6fnXjiSoPpKfarGSMTm+6YeJ9RUDhNPlRXlW21EWtevh9XjVN3jD5JVO/0HT4J1u4iOvDvFKH4t3+JeECzgQ3b64f38R6fSs3V1VasNb8zWtFOpO302m4foHrgZJ3f4yPqU+unSV7A3xeI8JVMx/uHWsrwTZmG2O1m42FswDztGwtUjDpD+fyPmTUEa3tstMur33lNKiHhnHGrQWiXPCwu1rMUOT7iBuRMhvttZZYHl8uHA/uFOthXRl/lnXsxit+BNJ8J7z+MbQxzdv+0su8vajhhfa5YpUG7z56z7G7MDNu5ex6WEwbLPR6v0C4rJkOVdlb4maIX4wU3aNxBAfFEtVr2LFXOV8+yB1aKTestNfU79NIEA002ssn70GwaOmKsqMxXnR7HaGhTywOszwXXSkfwc7icPgKz2Gy7tfvsDCkDccofjXSZzCeBO2IvnjBmZVtkJoQhTis74HN91A2DvvGCVUs3uGcTIJa/SPEnk3EGtRV5HX5f1eXHs39UqXF3b5VwXATclzxahh0Lx0+xdnnySe30hevEiuGY8w6SItribIOM1r0PWeZt/ayDiAl06VOjiUJyRmWeCfcJN6UFm4v+AEgPOdWumkxrTww5NXark/P9HFui3LbGfEjns1zaGJgRTrpVwTQyYGiWuNt08PuX7R9jFYWyKscxNg2s4fdT0EOhx0vslpYH1Mv0xJZ4mw5+hVhKDloTpUjoaMM0wPKqo+d1/VczkZks7KfDWd0xOcWNtetWhohoGiSCiDh6bF+TlEcVtEoy9IrxKNR+dzEehj5/kcgMcwez2Gpluenq4CFY+GaFti7PsGLdNpv3dSmGbMAydVwpnmu/JzfhY7sRbXgqH3XfJ2t390J57U2svvW8o4g0wEf061u+4BqVeppWhUBa1WsTA+RPqnP66QsFEVc+jh9Kf9J8q9D0UpLw164tuw81x3i0iJ68vs44cz2Ip+8oM8bwqiu8qY2xbh8fr6uUB/g0yLi1n/+gvUId9z1k8CdtSBf0pUhK8/H7vghsq2+ABS9n5Z6FMi0dTtvNREU4d/5vdKjqFQRYs0SSjVzyCh5NJDpsnonBdzZzNu7ZSK9EIK23z6sC+LWL2KWrxS7XagThnfNjrr6W4gr6uC+dp2JSpUKJ9UUvT/lNdzjzHG9QfSDDwpnHlA2v4dyBxfdD9GZCpURJUMTzXilKec+GUs/IMoND6o92N8MsU5qxzrBoDNujcY4bQWDs5DtJeISwSgXJcVZoordjGuspA39XJjugIiNxIXGNH+LOlrB0ikAr/WTqucqaKVNq/ErRh6KYjoetdZJH8UX+dFcVVSQcUo6EsF1nF+Z9N9wylBfluFMFxI02W6FUgv4OzSlU+TF1qI7yjKd+Qys6QCAb5jERMxxxUykNnltIbm9o122WB5a/TRRhp4/umhynuPskijKAUSEV/clN6Vlp2rCpACsuqqPOhAhkAJ2SvdGbSHCjcBxZreJxQw5BFzYQFSOQikh0OI510aoSrDwPLJ9KDzZaRcNx2Fdvm1O65KWDqmcQfks6XRaoqcq7xrFDMGkC6zBOcNsv9kRxb7TpKRI2QrPkm71HqjU7FWEQxQa8YmyuR3oK9VKUO2KEwrFzWTewlsXddMcry208KQTVEItoOyiOCIw+QTYGleUYj4nJekHzrKf45MvBiG46uB+hHaqoWyimFRa2Ku6fo+QrIS8W7ynf0BZqvafgrZorpe/cr8fisAv95SWZHj5QhFyJxxl/5yAVaM0rZs1BeZIJsetMgCLfic4JuzYe6fvVJsYHIRdQHclRZ8zU2b3Ky6GUXhqChBzbkHpMsXbdQOFtZWo+L8P0kK1qknO5y6QDcDuohLE+vkAUbNbLSjXGYa0OqMS8atrz+1joJ2QJyFNVV6rJZ6QSkNsKs9mUUhKRqYkJhT1Vmt/IJpqnKox9KiDC4WJa0KVaEPzqJmWsQOpQIvv/LolT4BKx17kc+c0m4qsFWWBiKZRXGZzrPTiUZwgGt+84ECKuBuH45GY9B2d25SkmwdBshk0MA/WWpJRetGQIb0UWTRkdk5MVXDvUUTZPSdwNBlfb40Tq2GnVYoksHHh4vrBfsQG+tNbwadDrQqG8l3DKZcp48t0enS9cc/5CNKZmMQVjL+G/dqOWqdOKQEzcN1w7t6bsHTy6ngUEI13SfWohJkZxUMQ7fWGGhVxrSFOoIpTDcN93m1FXqKucomE7PeVA+gBbqZ3vGvLwhFlVyi2owbbaYt5nBycQoHGGiwosW1BOT6b0kqyEq8RFqhZoaxKg+2wKLk8J3vlGOfnogZihuN6lAC1qY1I3lBcZo+w0FfKd7R7h18WVwJkgtFqoDw31ofGnipltjorT/dBicKVo0J15XDcpp4quNO1uBSrqKNv4Imk0eU4yhxxHna0f84E48pKtig3q7Sr+FBFOVSH0YTlNC3+ail9SNiJXNGk09t0nXYzjUu4ZTbO5q4dKi11dBOQL9b7zbJOIOjJXwk5BvUMHWVQRydq746vrr3hLenYcAEaf9x4Qut+abwmVPQ7EeFJLNtVRDjE2R2GujE2YHOBjCOrPqD48KdJO1vnjLRiYNEVBeeIcCVWOij+sqqyXNKKbr2mzDBddh0LegII9GjkNZpjdHSDIWVGiCaTIe7ccn5Rs5aXsA/pnw0yTENf4S1njKGH5KXkUyde2buL7ojEmsewPif7TplnxvsS3rJp2F/WdHU9QuYk4gmXzSbcIrMQqs8WNlHoIKYJHjcNkhQavkE/GY3JOSMDiQFKpRTamXDducczsfbRru8Ny/DBOajFOE+jB+TtBFE3UYzq4Bg6jgzaQ+tYd7XhpmefnchdEjVAA1JVFIkpBVSrsaa4vfGxdRO1k3QdWokHUV95hcIhM1Iul5qNUTU196pLM7czljRkq6aCNlkPoOYtWPEKn+68g0hlO79jpljLGcMY2FrsAOmGudHuzKNykEqO4xSdG+9OTJDudUkpLcl4dWgVZzm5rlPHWAflw2vCgtFt5iNVCvdVqwxtzerISHKipkBtlSn1hS6ZRoX2nFwn1GaKGkHVpl5j/Jn1hM4qVLN+j+tuUQCqlLsMixfNSa/plGIhSfnDAPTdVJw6hS32FnlUMHkASdzf6P03O5HIk6xJktdBIOoZHUvJEI5ie5CCEXAX8Uk43c+YmFdhRN304OFgYsIl1D8B6n76MSWyi3mA1NDit1SXoZWHkM7hq+ieN1Pcu6ivx8w7MU1Z71i3NNMOYZwXeVzdC2U4e5h2p647xnmwoVdyzo3t83dA2iI2X8+zg2LTqe9jsQMsrtp6QPxBb4sv/rg2tjFKp6zis2+TubYpQGYmelp8qIreKbHVmtZ9D+ucm8kKIGznd2RRyqw3gQ1jdKqRfLBOROHGGIvrxQ27x3ynNOXKdnOUCZ01O35STdyVwoBYqH4judK2SXcByDWFFS8B7uEs5thjIN5vMTmFV6VScoVktzXSLQLiGEQBJOXdUcobjJo68bVnPpMvAARDtQZVlkhGZTNym1ituIenAM/Tju19wxWEF7E7spNKd0SnmJ6GDRNG9qxizVk7jvHxnNvJOjnESVJHdn5bD84xdk2WHJSlx3AD8LI24kc57ZYinMcq+7vZUkDNVplR8euS0TxnROeGcPLRDQyx2V0X3rgOA0AV0b/xvR1aDvUiCS8yvvcIH1+A2ygbgj7vsih02MdrXY4aSrL3wyO7kQL9yhcDTDoLr2O4lmUlFfSHt/LG1SNfFpGBcZ3vYtaqr6SHFvp6vVi/8DI+8+E3Dfe1rrmpUJquCK4pjPSXrqrIAA1VT5C6ygepVtJSj2EF1NEMcnWbr7zzXr/lIK2WMUjLxvPHde3it15wXbQ4xVMKkXbxAv3SPPm0sNuhHz5TLZIQdr2UqZ8i3e5lVzCVZP6zWxNsyMsExeN1XRNGeWyWOV1Br5E7hTsR60T8TS7zE5sILR6MiesI2zzqoATKW1DfF7fEh4aui403rhPQDR0afU3nV6otyhyuG8pvhFFCPPJajS/boCPgLLgNRI25nOKfi0XPEFi6zGvecnyG6brReM4EFgIh0MqJGVS9WjlfDAkt6+hZnV4MBo8Ch3hpfqUk0FxjwPU7scFTp7Qwp1fo56/EHly6jLLbmbLxNsRFhGZNv2ojCV7XjrbdipiYxB6gRXTrVyQEc08VLNramzVzgGdOTxq1s8hB2Se4NY7jbaHzhGK5/xVwb7Y8V4CoA3T/bhKmSQm/k7TlzilWDw7YrSDsamJ+6jSPPW46vZL2dfZYtgMqAl+yfXvHrr1RfYBN/NfRDZQ2X8adttyyiB0Gldxq8vEl3TLQOOFVtF0+wDSP2f1ctuHlSpHAjSEc78g23R2s5vuUdAjn9jvsg+GehLIZIzWkkvAeyHPZCRmAU9IBvMruxD7ZWkRayF5J70JSqF6DEzUBJIFcpGu2lVMcnSA/wru1Gcp7OXlWQNLUFY3eG8AEsNnEO0cKxegnNwQSQUc98Vytr/cbIx7mOqA2ScfVH8vm+FIOzD45GQcGZHQfJug8l371f2sflHnijrSDGT9WZieh1v8O/qSDcl/cXAfn6Zmjq57MW/vODQWTtk7SQTYf7Hb0bMbf0uang47BWkidQ14he+k3FQ7Sj3GOnYZFqKpZK9xMB7c3h9UKKstXSxV0xJwD25SjZXZKP88UMvYGaByZfA49gmdxLRGuHqacJp0kGxL9qoqoZD/TcIWM15mWJOry6Q2bgKgxRpg9PP5GcbckW/eme2eFZty0+Y9tFSkwh8h1LzIA2w+F+Ehrf9+5F25yBugtzSI4xB5vAP8wdtYRtLS1nFj08626t4ewWV+gb/9SsGI1X6m2fBJLBBTBDwjcm/s3b537M8Fwo8xjmCHjBnaJWDT0UMHn3wRSlCN/Yl+7kD7My2L/Iazj8xDYy0/+Gcxv32YFtEX392M5sn/SUKrfgpOxyf/jHsuYi2+v4w9EMZsm317HH4jJoXigovfvxxRR+0yA4y/DHHf6wIjavw5l9r+wi8XkUPxPuhjolAjsu4r/FehK8o+3lP8deEvv///zGodC/FOG3X9qGKTVCR9UoAAAAABJRU5ErkJggg=="/>
          <p:cNvSpPr>
            <a:spLocks noChangeAspect="1" noChangeArrowheads="1"/>
          </p:cNvSpPr>
          <p:nvPr/>
        </p:nvSpPr>
        <p:spPr bwMode="auto">
          <a:xfrm>
            <a:off x="155575" y="-1820863"/>
            <a:ext cx="7439025" cy="3800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1572407" y="1649665"/>
            <a:ext cx="6902245" cy="1538883"/>
          </a:xfrm>
          <a:prstGeom prst="rect">
            <a:avLst/>
          </a:prstGeom>
          <a:noFill/>
        </p:spPr>
        <p:txBody>
          <a:bodyPr wrap="square" rtlCol="0">
            <a:spAutoFit/>
          </a:bodyPr>
          <a:lstStyle/>
          <a:p>
            <a:endParaRPr lang="fr-FR" sz="2000" dirty="0" smtClean="0"/>
          </a:p>
          <a:p>
            <a:r>
              <a:rPr lang="fr-FR" dirty="0" smtClean="0"/>
              <a:t>2015: China, </a:t>
            </a:r>
            <a:r>
              <a:rPr lang="fr-FR" dirty="0" err="1" smtClean="0"/>
              <a:t>Australia</a:t>
            </a:r>
            <a:r>
              <a:rPr lang="fr-FR" dirty="0" smtClean="0"/>
              <a:t>, </a:t>
            </a:r>
            <a:r>
              <a:rPr lang="fr-FR" dirty="0" err="1" smtClean="0"/>
              <a:t>Japan</a:t>
            </a:r>
            <a:r>
              <a:rPr lang="fr-FR" dirty="0" smtClean="0"/>
              <a:t>, </a:t>
            </a:r>
            <a:r>
              <a:rPr lang="fr-FR" dirty="0" err="1" smtClean="0"/>
              <a:t>India</a:t>
            </a:r>
            <a:r>
              <a:rPr lang="fr-FR" dirty="0" smtClean="0"/>
              <a:t> and South </a:t>
            </a:r>
            <a:r>
              <a:rPr lang="fr-FR" dirty="0" err="1" smtClean="0"/>
              <a:t>Africa</a:t>
            </a:r>
            <a:r>
              <a:rPr lang="fr-FR" dirty="0" smtClean="0"/>
              <a:t>.</a:t>
            </a:r>
          </a:p>
          <a:p>
            <a:r>
              <a:rPr lang="fr-FR" dirty="0" smtClean="0"/>
              <a:t>2016: USA, </a:t>
            </a:r>
            <a:r>
              <a:rPr lang="fr-FR" dirty="0" err="1" smtClean="0"/>
              <a:t>Israel</a:t>
            </a:r>
            <a:r>
              <a:rPr lang="fr-FR" dirty="0" smtClean="0"/>
              <a:t>, </a:t>
            </a:r>
            <a:r>
              <a:rPr lang="fr-FR" dirty="0" err="1" smtClean="0"/>
              <a:t>Russia</a:t>
            </a:r>
            <a:r>
              <a:rPr lang="fr-FR" dirty="0" smtClean="0"/>
              <a:t> </a:t>
            </a:r>
            <a:r>
              <a:rPr lang="fr-FR" i="1" dirty="0" smtClean="0"/>
              <a:t>+ </a:t>
            </a:r>
            <a:r>
              <a:rPr lang="fr-FR" i="1" dirty="0" err="1" smtClean="0"/>
              <a:t>Finland</a:t>
            </a:r>
            <a:r>
              <a:rPr lang="fr-FR" i="1" dirty="0" smtClean="0"/>
              <a:t> (</a:t>
            </a:r>
            <a:r>
              <a:rPr lang="fr-FR" i="1" dirty="0" err="1" smtClean="0"/>
              <a:t>Nov</a:t>
            </a:r>
            <a:r>
              <a:rPr lang="fr-FR" i="1" dirty="0" smtClean="0"/>
              <a:t>) and Taiwan (</a:t>
            </a:r>
            <a:r>
              <a:rPr lang="fr-FR" i="1" dirty="0" err="1" smtClean="0"/>
              <a:t>Dec</a:t>
            </a:r>
            <a:r>
              <a:rPr lang="fr-FR" i="1" dirty="0" smtClean="0"/>
              <a:t>).</a:t>
            </a:r>
          </a:p>
          <a:p>
            <a:r>
              <a:rPr lang="fr-FR" i="1" dirty="0" smtClean="0"/>
              <a:t>2017: France, </a:t>
            </a:r>
            <a:r>
              <a:rPr lang="fr-FR" i="1" dirty="0" err="1" smtClean="0"/>
              <a:t>Korea</a:t>
            </a:r>
            <a:r>
              <a:rPr lang="fr-FR" i="1" dirty="0" smtClean="0"/>
              <a:t>, </a:t>
            </a:r>
            <a:r>
              <a:rPr lang="fr-FR" i="1" dirty="0" err="1" smtClean="0"/>
              <a:t>Indonesia</a:t>
            </a:r>
            <a:r>
              <a:rPr lang="fr-FR" i="1" dirty="0" smtClean="0"/>
              <a:t>, </a:t>
            </a:r>
            <a:r>
              <a:rPr lang="fr-FR" i="1" dirty="0" err="1" smtClean="0"/>
              <a:t>Brazil</a:t>
            </a:r>
            <a:r>
              <a:rPr lang="fr-FR" i="1" dirty="0" smtClean="0"/>
              <a:t>…</a:t>
            </a:r>
            <a:endParaRPr lang="fr-FR" dirty="0" smtClean="0"/>
          </a:p>
          <a:p>
            <a:endParaRPr lang="fr-FR" sz="2000" b="1" dirty="0" smtClean="0"/>
          </a:p>
        </p:txBody>
      </p:sp>
      <p:pic>
        <p:nvPicPr>
          <p:cNvPr id="19" name="Picture 18" descr="Data Citation Logo - small(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625" y="4135933"/>
            <a:ext cx="1417564" cy="934180"/>
          </a:xfrm>
          <a:prstGeom prst="rect">
            <a:avLst/>
          </a:prstGeom>
        </p:spPr>
      </p:pic>
      <p:grpSp>
        <p:nvGrpSpPr>
          <p:cNvPr id="3" name="Group 2"/>
          <p:cNvGrpSpPr/>
          <p:nvPr/>
        </p:nvGrpSpPr>
        <p:grpSpPr>
          <a:xfrm>
            <a:off x="2839373" y="3000879"/>
            <a:ext cx="6213202" cy="3652434"/>
            <a:chOff x="155576" y="103489"/>
            <a:chExt cx="8967974" cy="4455281"/>
          </a:xfrm>
        </p:grpSpPr>
        <p:pic>
          <p:nvPicPr>
            <p:cNvPr id="4102" name="Picture 6" descr="http://wiki.alternatehistory.com/lib/exe/fetch.php/blank_map_directory/world_map_blank_black_lines_4500px_monochrom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5576" y="103489"/>
              <a:ext cx="8967974" cy="44552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Data Citation Logo - small(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37856" y="2974310"/>
              <a:ext cx="502123" cy="330901"/>
            </a:xfrm>
            <a:prstGeom prst="rect">
              <a:avLst/>
            </a:prstGeom>
          </p:spPr>
        </p:pic>
        <p:pic>
          <p:nvPicPr>
            <p:cNvPr id="21" name="Picture 20" descr="Data Citation Logo - small(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9166" y="1289204"/>
              <a:ext cx="502123" cy="330901"/>
            </a:xfrm>
            <a:prstGeom prst="rect">
              <a:avLst/>
            </a:prstGeom>
          </p:spPr>
        </p:pic>
        <p:pic>
          <p:nvPicPr>
            <p:cNvPr id="22" name="Picture 21" descr="Data Citation Logo - small(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89879" y="3316787"/>
              <a:ext cx="502123" cy="330901"/>
            </a:xfrm>
            <a:prstGeom prst="rect">
              <a:avLst/>
            </a:prstGeom>
          </p:spPr>
        </p:pic>
        <p:pic>
          <p:nvPicPr>
            <p:cNvPr id="23" name="Picture 22" descr="Data Citation Logo - small(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8817" y="416990"/>
              <a:ext cx="502123" cy="330901"/>
            </a:xfrm>
            <a:prstGeom prst="rect">
              <a:avLst/>
            </a:prstGeom>
          </p:spPr>
        </p:pic>
        <p:pic>
          <p:nvPicPr>
            <p:cNvPr id="24" name="Picture 23" descr="Data Citation Logo - small(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5000" y="1772505"/>
              <a:ext cx="502123" cy="330901"/>
            </a:xfrm>
            <a:prstGeom prst="rect">
              <a:avLst/>
            </a:prstGeom>
          </p:spPr>
        </p:pic>
        <p:pic>
          <p:nvPicPr>
            <p:cNvPr id="25" name="Picture 24" descr="Data Citation Logo - small(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9523" y="1441604"/>
              <a:ext cx="502123" cy="330901"/>
            </a:xfrm>
            <a:prstGeom prst="rect">
              <a:avLst/>
            </a:prstGeom>
          </p:spPr>
        </p:pic>
        <p:pic>
          <p:nvPicPr>
            <p:cNvPr id="26" name="Picture 25" descr="Data Citation Logo - small(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3538" y="1263103"/>
              <a:ext cx="502123" cy="330901"/>
            </a:xfrm>
            <a:prstGeom prst="rect">
              <a:avLst/>
            </a:prstGeom>
          </p:spPr>
        </p:pic>
        <p:pic>
          <p:nvPicPr>
            <p:cNvPr id="28" name="Picture 27" descr="Data Citation Logo - small(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2477" y="1772505"/>
              <a:ext cx="502123" cy="330901"/>
            </a:xfrm>
            <a:prstGeom prst="rect">
              <a:avLst/>
            </a:prstGeom>
          </p:spPr>
        </p:pic>
        <p:pic>
          <p:nvPicPr>
            <p:cNvPr id="29" name="Picture 28" descr="Data Citation Logo - small(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9523" y="2643409"/>
              <a:ext cx="502123" cy="330901"/>
            </a:xfrm>
            <a:prstGeom prst="rect">
              <a:avLst/>
            </a:prstGeom>
          </p:spPr>
        </p:pic>
        <p:pic>
          <p:nvPicPr>
            <p:cNvPr id="30" name="Picture 29" descr="Data Citation Logo - small(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3538" y="3287660"/>
              <a:ext cx="502123" cy="330901"/>
            </a:xfrm>
            <a:prstGeom prst="rect">
              <a:avLst/>
            </a:prstGeom>
          </p:spPr>
        </p:pic>
        <p:pic>
          <p:nvPicPr>
            <p:cNvPr id="31" name="Picture 30" descr="Data Citation Logo - small(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40940" y="1428553"/>
              <a:ext cx="502123" cy="330901"/>
            </a:xfrm>
            <a:prstGeom prst="rect">
              <a:avLst/>
            </a:prstGeom>
          </p:spPr>
        </p:pic>
        <p:pic>
          <p:nvPicPr>
            <p:cNvPr id="17" name="Picture 16" descr="Data Citation Logo - small(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40940" y="932202"/>
              <a:ext cx="502123" cy="330901"/>
            </a:xfrm>
            <a:prstGeom prst="rect">
              <a:avLst/>
            </a:prstGeom>
          </p:spPr>
        </p:pic>
        <p:pic>
          <p:nvPicPr>
            <p:cNvPr id="27" name="Picture 26" descr="Data Citation Logo - small(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7755" y="958303"/>
              <a:ext cx="502123" cy="330901"/>
            </a:xfrm>
            <a:prstGeom prst="rect">
              <a:avLst/>
            </a:prstGeom>
          </p:spPr>
        </p:pic>
      </p:grpSp>
      <p:sp>
        <p:nvSpPr>
          <p:cNvPr id="4" name="Rectangle 3"/>
          <p:cNvSpPr/>
          <p:nvPr/>
        </p:nvSpPr>
        <p:spPr>
          <a:xfrm>
            <a:off x="696477" y="1319609"/>
            <a:ext cx="6130241" cy="369332"/>
          </a:xfrm>
          <a:prstGeom prst="rect">
            <a:avLst/>
          </a:prstGeom>
        </p:spPr>
        <p:txBody>
          <a:bodyPr wrap="square">
            <a:spAutoFit/>
          </a:bodyPr>
          <a:lstStyle/>
          <a:p>
            <a:pPr>
              <a:spcAft>
                <a:spcPts val="600"/>
              </a:spcAft>
            </a:pPr>
            <a:r>
              <a:rPr lang="en-US" b="1" dirty="0">
                <a:solidFill>
                  <a:schemeClr val="tx1">
                    <a:lumMod val="75000"/>
                    <a:lumOff val="25000"/>
                  </a:schemeClr>
                </a:solidFill>
                <a:latin typeface="Arial" panose="020B0604020202020204" pitchFamily="34" charset="0"/>
                <a:cs typeface="Arial" panose="020B0604020202020204" pitchFamily="34" charset="0"/>
              </a:rPr>
              <a:t>6</a:t>
            </a:r>
            <a:r>
              <a:rPr lang="en-US" b="1" dirty="0" smtClean="0">
                <a:solidFill>
                  <a:schemeClr val="tx1">
                    <a:lumMod val="75000"/>
                    <a:lumOff val="25000"/>
                  </a:schemeClr>
                </a:solidFill>
                <a:latin typeface="Arial" panose="020B0604020202020204" pitchFamily="34" charset="0"/>
                <a:cs typeface="Arial" panose="020B0604020202020204" pitchFamily="34" charset="0"/>
              </a:rPr>
              <a:t>) Data Citation Training Workshops </a:t>
            </a:r>
            <a:endParaRPr lang="en-US"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2" name="Picture 31"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0"/>
            <a:ext cx="1392955" cy="1080000"/>
          </a:xfrm>
          <a:prstGeom prst="rect">
            <a:avLst/>
          </a:prstGeom>
        </p:spPr>
      </p:pic>
      <p:sp>
        <p:nvSpPr>
          <p:cNvPr id="33" name="TextBox 32"/>
          <p:cNvSpPr txBox="1"/>
          <p:nvPr/>
        </p:nvSpPr>
        <p:spPr>
          <a:xfrm>
            <a:off x="1956618" y="558890"/>
            <a:ext cx="5604387" cy="646331"/>
          </a:xfrm>
          <a:prstGeom prst="rect">
            <a:avLst/>
          </a:prstGeom>
          <a:noFill/>
        </p:spPr>
        <p:txBody>
          <a:bodyPr wrap="square" rtlCol="0">
            <a:spAutoFit/>
          </a:bodyPr>
          <a:lstStyle/>
          <a:p>
            <a:pPr lvl="0" algn="ctr" defTabSz="1004888" fontAlgn="base">
              <a:spcBef>
                <a:spcPct val="20000"/>
              </a:spcBef>
              <a:spcAft>
                <a:spcPct val="0"/>
              </a:spcAft>
              <a:defRPr/>
            </a:pPr>
            <a:r>
              <a:rPr lang="en-GB" sz="3600" b="1" kern="0" dirty="0" smtClean="0">
                <a:solidFill>
                  <a:schemeClr val="accent4">
                    <a:lumMod val="75000"/>
                  </a:schemeClr>
                </a:solidFill>
              </a:rPr>
              <a:t> Data Science Training </a:t>
            </a:r>
            <a:endParaRPr lang="en-GB" sz="3600" b="1" kern="0" dirty="0">
              <a:solidFill>
                <a:schemeClr val="accent4">
                  <a:lumMod val="75000"/>
                </a:schemeClr>
              </a:solidFill>
            </a:endParaRPr>
          </a:p>
        </p:txBody>
      </p:sp>
      <p:sp>
        <p:nvSpPr>
          <p:cNvPr id="34" name="Rectangle 33"/>
          <p:cNvSpPr/>
          <p:nvPr/>
        </p:nvSpPr>
        <p:spPr>
          <a:xfrm>
            <a:off x="1827979" y="170668"/>
            <a:ext cx="1829347" cy="369332"/>
          </a:xfrm>
          <a:prstGeom prst="rect">
            <a:avLst/>
          </a:prstGeom>
        </p:spPr>
        <p:txBody>
          <a:bodyPr wrap="none">
            <a:spAutoFit/>
          </a:bodyPr>
          <a:lstStyle/>
          <a:p>
            <a:pPr lvl="0" algn="ctr" defTabSz="1004888" fontAlgn="base">
              <a:spcBef>
                <a:spcPct val="20000"/>
              </a:spcBef>
              <a:spcAft>
                <a:spcPct val="0"/>
              </a:spcAft>
              <a:defRPr/>
            </a:pPr>
            <a:r>
              <a:rPr lang="en-GB" b="1" kern="0" dirty="0">
                <a:solidFill>
                  <a:schemeClr val="accent3">
                    <a:lumMod val="50000"/>
                  </a:schemeClr>
                </a:solidFill>
              </a:rPr>
              <a:t>Capacity Building</a:t>
            </a:r>
          </a:p>
        </p:txBody>
      </p:sp>
    </p:spTree>
    <p:extLst>
      <p:ext uri="{BB962C8B-B14F-4D97-AF65-F5344CB8AC3E}">
        <p14:creationId xmlns:p14="http://schemas.microsoft.com/office/powerpoint/2010/main" val="3984895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1392955" cy="1080000"/>
          </a:xfrm>
          <a:prstGeom prst="rect">
            <a:avLst/>
          </a:prstGeom>
        </p:spPr>
      </p:pic>
      <p:sp>
        <p:nvSpPr>
          <p:cNvPr id="10" name="TextBox 9"/>
          <p:cNvSpPr txBox="1"/>
          <p:nvPr/>
        </p:nvSpPr>
        <p:spPr>
          <a:xfrm>
            <a:off x="1311048" y="560064"/>
            <a:ext cx="6578810" cy="1175706"/>
          </a:xfrm>
          <a:prstGeom prst="rect">
            <a:avLst/>
          </a:prstGeom>
          <a:noFill/>
        </p:spPr>
        <p:txBody>
          <a:bodyPr wrap="square" rtlCol="0">
            <a:spAutoFit/>
          </a:bodyPr>
          <a:lstStyle/>
          <a:p>
            <a:pPr lvl="0" algn="ctr" defTabSz="1004888" fontAlgn="base">
              <a:spcBef>
                <a:spcPct val="20000"/>
              </a:spcBef>
              <a:spcAft>
                <a:spcPct val="0"/>
              </a:spcAft>
              <a:defRPr/>
            </a:pPr>
            <a:r>
              <a:rPr lang="en-US" sz="3200" b="1" kern="0" dirty="0" smtClean="0">
                <a:solidFill>
                  <a:srgbClr val="604A7B"/>
                </a:solidFill>
              </a:rPr>
              <a:t>Foundational Research</a:t>
            </a:r>
          </a:p>
          <a:p>
            <a:pPr lvl="0" algn="ctr" defTabSz="1004888" fontAlgn="base">
              <a:spcBef>
                <a:spcPct val="20000"/>
              </a:spcBef>
              <a:spcAft>
                <a:spcPct val="0"/>
              </a:spcAft>
              <a:defRPr/>
            </a:pPr>
            <a:r>
              <a:rPr lang="en-US" sz="3200" b="1" kern="0" dirty="0" smtClean="0">
                <a:solidFill>
                  <a:srgbClr val="604A7B"/>
                </a:solidFill>
              </a:rPr>
              <a:t>Data Science Curriculum</a:t>
            </a:r>
            <a:endParaRPr lang="en-GB" sz="3200" b="1" kern="0" dirty="0">
              <a:solidFill>
                <a:srgbClr val="604A7B"/>
              </a:solidFill>
            </a:endParaRPr>
          </a:p>
        </p:txBody>
      </p:sp>
      <p:sp>
        <p:nvSpPr>
          <p:cNvPr id="16" name="TextBox 15"/>
          <p:cNvSpPr txBox="1"/>
          <p:nvPr/>
        </p:nvSpPr>
        <p:spPr>
          <a:xfrm>
            <a:off x="275547" y="1735770"/>
            <a:ext cx="8649811" cy="4308872"/>
          </a:xfrm>
          <a:prstGeom prst="rect">
            <a:avLst/>
          </a:prstGeom>
          <a:noFill/>
        </p:spPr>
        <p:txBody>
          <a:bodyPr wrap="square" rtlCol="0">
            <a:spAutoFit/>
          </a:bodyPr>
          <a:lstStyle/>
          <a:p>
            <a:pPr marL="342900" indent="-342900">
              <a:spcAft>
                <a:spcPts val="600"/>
              </a:spcAft>
            </a:pPr>
            <a:r>
              <a:rPr lang="en-US" sz="2000" b="1" dirty="0" smtClean="0">
                <a:solidFill>
                  <a:schemeClr val="tx1">
                    <a:lumMod val="75000"/>
                    <a:lumOff val="25000"/>
                  </a:schemeClr>
                </a:solidFill>
              </a:rPr>
              <a:t>Components:</a:t>
            </a:r>
          </a:p>
          <a:p>
            <a:pPr marL="342900" indent="-342900">
              <a:spcAft>
                <a:spcPts val="600"/>
              </a:spcAft>
            </a:pPr>
            <a:endParaRPr lang="en-US" sz="1000" dirty="0" smtClean="0">
              <a:solidFill>
                <a:schemeClr val="tx1">
                  <a:lumMod val="75000"/>
                  <a:lumOff val="25000"/>
                </a:schemeClr>
              </a:solidFill>
            </a:endParaRPr>
          </a:p>
          <a:p>
            <a:pPr marL="342900" indent="-342900">
              <a:spcAft>
                <a:spcPts val="600"/>
              </a:spcAft>
              <a:buFont typeface="Wingdings" charset="2"/>
              <a:buChar char="§"/>
            </a:pPr>
            <a:r>
              <a:rPr lang="en-US" b="1" dirty="0" smtClean="0">
                <a:solidFill>
                  <a:schemeClr val="tx1">
                    <a:lumMod val="75000"/>
                    <a:lumOff val="25000"/>
                  </a:schemeClr>
                </a:solidFill>
              </a:rPr>
              <a:t>Open Science </a:t>
            </a:r>
            <a:r>
              <a:rPr lang="en-US" dirty="0" smtClean="0">
                <a:solidFill>
                  <a:schemeClr val="tx1">
                    <a:lumMod val="75000"/>
                    <a:lumOff val="25000"/>
                  </a:schemeClr>
                </a:solidFill>
              </a:rPr>
              <a:t>– reflection on ethos and requirements of sharing/openness</a:t>
            </a:r>
          </a:p>
          <a:p>
            <a:pPr marL="342900" indent="-342900">
              <a:spcAft>
                <a:spcPts val="600"/>
              </a:spcAft>
              <a:buFont typeface="Wingdings" charset="2"/>
              <a:buChar char="§"/>
            </a:pPr>
            <a:r>
              <a:rPr lang="en-US" b="1" dirty="0" smtClean="0">
                <a:solidFill>
                  <a:schemeClr val="tx1">
                    <a:lumMod val="75000"/>
                    <a:lumOff val="25000"/>
                  </a:schemeClr>
                </a:solidFill>
              </a:rPr>
              <a:t>Open Research Data </a:t>
            </a:r>
            <a:r>
              <a:rPr lang="en-US" dirty="0" smtClean="0">
                <a:solidFill>
                  <a:schemeClr val="tx1">
                    <a:lumMod val="75000"/>
                    <a:lumOff val="25000"/>
                  </a:schemeClr>
                </a:solidFill>
              </a:rPr>
              <a:t>– Basics of data management, </a:t>
            </a:r>
            <a:r>
              <a:rPr lang="en-US" dirty="0" err="1" smtClean="0">
                <a:solidFill>
                  <a:schemeClr val="tx1">
                    <a:lumMod val="75000"/>
                    <a:lumOff val="25000"/>
                  </a:schemeClr>
                </a:solidFill>
              </a:rPr>
              <a:t>DMPs</a:t>
            </a:r>
            <a:r>
              <a:rPr lang="en-US" dirty="0" smtClean="0">
                <a:solidFill>
                  <a:schemeClr val="tx1">
                    <a:lumMod val="75000"/>
                    <a:lumOff val="25000"/>
                  </a:schemeClr>
                </a:solidFill>
              </a:rPr>
              <a:t>, RDM life-cycle, data publishing, metadata and annotation</a:t>
            </a:r>
          </a:p>
          <a:p>
            <a:pPr marL="342900" indent="-342900">
              <a:spcAft>
                <a:spcPts val="600"/>
              </a:spcAft>
              <a:buFont typeface="Wingdings" charset="2"/>
              <a:buChar char="§"/>
            </a:pPr>
            <a:r>
              <a:rPr lang="en-US" b="1" dirty="0" smtClean="0">
                <a:solidFill>
                  <a:schemeClr val="tx1">
                    <a:lumMod val="75000"/>
                    <a:lumOff val="25000"/>
                  </a:schemeClr>
                </a:solidFill>
              </a:rPr>
              <a:t>Software Carpentry </a:t>
            </a:r>
            <a:r>
              <a:rPr lang="en-US" dirty="0" smtClean="0">
                <a:solidFill>
                  <a:schemeClr val="tx1">
                    <a:lumMod val="75000"/>
                    <a:lumOff val="25000"/>
                  </a:schemeClr>
                </a:solidFill>
              </a:rPr>
              <a:t>– Introduction to programming in R, the Unix shell and </a:t>
            </a:r>
            <a:r>
              <a:rPr lang="en-US" dirty="0" err="1" smtClean="0">
                <a:solidFill>
                  <a:schemeClr val="tx1">
                    <a:lumMod val="75000"/>
                    <a:lumOff val="25000"/>
                  </a:schemeClr>
                </a:solidFill>
              </a:rPr>
              <a:t>Git</a:t>
            </a:r>
            <a:r>
              <a:rPr lang="en-US" dirty="0" smtClean="0">
                <a:solidFill>
                  <a:schemeClr val="tx1">
                    <a:lumMod val="75000"/>
                    <a:lumOff val="25000"/>
                  </a:schemeClr>
                </a:solidFill>
              </a:rPr>
              <a:t> (sharing software and data)</a:t>
            </a:r>
          </a:p>
          <a:p>
            <a:pPr marL="342900" indent="-342900">
              <a:spcAft>
                <a:spcPts val="600"/>
              </a:spcAft>
              <a:buFont typeface="Wingdings" charset="2"/>
              <a:buChar char="§"/>
            </a:pPr>
            <a:r>
              <a:rPr lang="en-US" b="1" dirty="0" smtClean="0">
                <a:solidFill>
                  <a:schemeClr val="tx1">
                    <a:lumMod val="75000"/>
                    <a:lumOff val="25000"/>
                  </a:schemeClr>
                </a:solidFill>
              </a:rPr>
              <a:t>Data Carpentry </a:t>
            </a:r>
            <a:r>
              <a:rPr lang="en-US" dirty="0" smtClean="0">
                <a:solidFill>
                  <a:schemeClr val="tx1">
                    <a:lumMod val="75000"/>
                    <a:lumOff val="25000"/>
                  </a:schemeClr>
                </a:solidFill>
              </a:rPr>
              <a:t>– Introduction to SQL databases</a:t>
            </a:r>
          </a:p>
          <a:p>
            <a:pPr marL="342900" indent="-342900">
              <a:spcAft>
                <a:spcPts val="600"/>
              </a:spcAft>
              <a:buFont typeface="Wingdings" charset="2"/>
              <a:buChar char="§"/>
            </a:pPr>
            <a:r>
              <a:rPr lang="en-US" b="1" dirty="0" err="1" smtClean="0">
                <a:solidFill>
                  <a:schemeClr val="tx1">
                    <a:lumMod val="75000"/>
                    <a:lumOff val="25000"/>
                  </a:schemeClr>
                </a:solidFill>
              </a:rPr>
              <a:t>Visualisation</a:t>
            </a:r>
            <a:r>
              <a:rPr lang="en-US" dirty="0" smtClean="0">
                <a:solidFill>
                  <a:schemeClr val="tx1">
                    <a:lumMod val="75000"/>
                    <a:lumOff val="25000"/>
                  </a:schemeClr>
                </a:solidFill>
              </a:rPr>
              <a:t> – Tools, Critical Analysis of </a:t>
            </a:r>
            <a:r>
              <a:rPr lang="en-US" dirty="0" err="1" smtClean="0">
                <a:solidFill>
                  <a:schemeClr val="tx1">
                    <a:lumMod val="75000"/>
                    <a:lumOff val="25000"/>
                  </a:schemeClr>
                </a:solidFill>
              </a:rPr>
              <a:t>Visualisation</a:t>
            </a:r>
            <a:endParaRPr lang="en-US" dirty="0" smtClean="0">
              <a:solidFill>
                <a:schemeClr val="tx1">
                  <a:lumMod val="75000"/>
                  <a:lumOff val="25000"/>
                </a:schemeClr>
              </a:solidFill>
            </a:endParaRPr>
          </a:p>
          <a:p>
            <a:pPr marL="342900" indent="-342900">
              <a:spcAft>
                <a:spcPts val="600"/>
              </a:spcAft>
              <a:buFont typeface="Wingdings" charset="2"/>
              <a:buChar char="§"/>
            </a:pPr>
            <a:r>
              <a:rPr lang="en-US" b="1" dirty="0" smtClean="0">
                <a:solidFill>
                  <a:schemeClr val="tx1">
                    <a:lumMod val="75000"/>
                    <a:lumOff val="25000"/>
                  </a:schemeClr>
                </a:solidFill>
              </a:rPr>
              <a:t>Analysis </a:t>
            </a:r>
            <a:r>
              <a:rPr lang="en-US" dirty="0" smtClean="0">
                <a:solidFill>
                  <a:schemeClr val="tx1">
                    <a:lumMod val="75000"/>
                    <a:lumOff val="25000"/>
                  </a:schemeClr>
                </a:solidFill>
              </a:rPr>
              <a:t>– Statistics and Machine Learning (Clustering, supervised and unsupervised learning)</a:t>
            </a:r>
          </a:p>
          <a:p>
            <a:pPr marL="342900" indent="-342900">
              <a:spcAft>
                <a:spcPts val="600"/>
              </a:spcAft>
              <a:buFont typeface="Wingdings" charset="2"/>
              <a:buChar char="§"/>
            </a:pPr>
            <a:r>
              <a:rPr lang="en-US" b="1" dirty="0" smtClean="0">
                <a:solidFill>
                  <a:schemeClr val="tx1">
                    <a:lumMod val="75000"/>
                    <a:lumOff val="25000"/>
                  </a:schemeClr>
                </a:solidFill>
              </a:rPr>
              <a:t>Computational Infrastructures </a:t>
            </a:r>
            <a:r>
              <a:rPr lang="en-US" dirty="0" smtClean="0">
                <a:solidFill>
                  <a:schemeClr val="tx1">
                    <a:lumMod val="75000"/>
                    <a:lumOff val="25000"/>
                  </a:schemeClr>
                </a:solidFill>
              </a:rPr>
              <a:t>– Introduction to cloud computing, launching a Virtual Machine on an </a:t>
            </a:r>
            <a:r>
              <a:rPr lang="en-US" dirty="0" err="1" smtClean="0">
                <a:solidFill>
                  <a:schemeClr val="tx1">
                    <a:lumMod val="75000"/>
                    <a:lumOff val="25000"/>
                  </a:schemeClr>
                </a:solidFill>
              </a:rPr>
              <a:t>IaaS</a:t>
            </a:r>
            <a:r>
              <a:rPr lang="en-US" dirty="0" smtClean="0">
                <a:solidFill>
                  <a:schemeClr val="tx1">
                    <a:lumMod val="75000"/>
                    <a:lumOff val="25000"/>
                  </a:schemeClr>
                </a:solidFill>
              </a:rPr>
              <a:t> cloud</a:t>
            </a:r>
          </a:p>
        </p:txBody>
      </p:sp>
      <p:pic>
        <p:nvPicPr>
          <p:cNvPr id="20"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32271" y="0"/>
            <a:ext cx="1596292" cy="1117657"/>
          </a:xfrm>
          <a:prstGeom prst="rect">
            <a:avLst/>
          </a:prstGeom>
          <a:noFill/>
          <a:ln w="9525">
            <a:noFill/>
            <a:miter lim="800000"/>
            <a:headEnd/>
            <a:tailEnd/>
          </a:ln>
        </p:spPr>
      </p:pic>
      <p:sp>
        <p:nvSpPr>
          <p:cNvPr id="6" name="Rectangle 5"/>
          <p:cNvSpPr/>
          <p:nvPr/>
        </p:nvSpPr>
        <p:spPr>
          <a:xfrm>
            <a:off x="1827979" y="170668"/>
            <a:ext cx="1829347" cy="369332"/>
          </a:xfrm>
          <a:prstGeom prst="rect">
            <a:avLst/>
          </a:prstGeom>
        </p:spPr>
        <p:txBody>
          <a:bodyPr wrap="none">
            <a:spAutoFit/>
          </a:bodyPr>
          <a:lstStyle/>
          <a:p>
            <a:pPr lvl="0" algn="ctr" defTabSz="1004888" fontAlgn="base">
              <a:spcBef>
                <a:spcPct val="20000"/>
              </a:spcBef>
              <a:spcAft>
                <a:spcPct val="0"/>
              </a:spcAft>
              <a:defRPr/>
            </a:pPr>
            <a:r>
              <a:rPr lang="en-GB" b="1" kern="0" dirty="0">
                <a:solidFill>
                  <a:schemeClr val="accent3">
                    <a:lumMod val="50000"/>
                  </a:schemeClr>
                </a:solidFill>
              </a:rPr>
              <a:t>Capacity Building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70246" y="1768073"/>
            <a:ext cx="6331973" cy="4767943"/>
          </a:xfrm>
          <a:prstGeom prst="rect">
            <a:avLst/>
          </a:prstGeom>
          <a:ln>
            <a:solidFill>
              <a:schemeClr val="tx1"/>
            </a:solidFill>
          </a:ln>
        </p:spPr>
      </p:pic>
      <p:sp>
        <p:nvSpPr>
          <p:cNvPr id="6" name="TextBox 5"/>
          <p:cNvSpPr txBox="1"/>
          <p:nvPr/>
        </p:nvSpPr>
        <p:spPr>
          <a:xfrm>
            <a:off x="4365523" y="2347364"/>
            <a:ext cx="3333134" cy="830997"/>
          </a:xfrm>
          <a:prstGeom prst="rect">
            <a:avLst/>
          </a:prstGeom>
          <a:solidFill>
            <a:schemeClr val="bg1"/>
          </a:solidFill>
          <a:ln>
            <a:solidFill>
              <a:schemeClr val="tx1"/>
            </a:solidFill>
          </a:ln>
        </p:spPr>
        <p:txBody>
          <a:bodyPr wrap="square" rtlCol="0">
            <a:spAutoFit/>
          </a:bodyPr>
          <a:lstStyle/>
          <a:p>
            <a:r>
              <a:rPr lang="en-CA" sz="2400" dirty="0" smtClean="0"/>
              <a:t>Coming in October 2017</a:t>
            </a:r>
          </a:p>
          <a:p>
            <a:r>
              <a:rPr lang="en-CA" sz="2400" dirty="0"/>
              <a:t>i</a:t>
            </a:r>
            <a:r>
              <a:rPr lang="en-CA" sz="2400" dirty="0" smtClean="0"/>
              <a:t>n St. Petersburg</a:t>
            </a:r>
            <a:endParaRPr lang="en-CA" sz="2400" dirty="0"/>
          </a:p>
        </p:txBody>
      </p:sp>
      <p:sp>
        <p:nvSpPr>
          <p:cNvPr id="7" name="Title 6"/>
          <p:cNvSpPr>
            <a:spLocks noGrp="1"/>
          </p:cNvSpPr>
          <p:nvPr>
            <p:ph type="title"/>
          </p:nvPr>
        </p:nvSpPr>
        <p:spPr>
          <a:xfrm>
            <a:off x="319548" y="214072"/>
            <a:ext cx="3229897" cy="400110"/>
          </a:xfrm>
          <a:prstGeom prst="rect">
            <a:avLst/>
          </a:prstGeom>
        </p:spPr>
        <p:txBody>
          <a:bodyPr wrap="square">
            <a:spAutoFit/>
          </a:bodyPr>
          <a:lstStyle/>
          <a:p>
            <a:pPr lvl="0" algn="ctr" defTabSz="1004888" fontAlgn="base">
              <a:spcBef>
                <a:spcPct val="20000"/>
              </a:spcBef>
              <a:spcAft>
                <a:spcPct val="0"/>
              </a:spcAft>
              <a:defRPr/>
            </a:pPr>
            <a:r>
              <a:rPr lang="en-GB" sz="2000" b="1" kern="0" dirty="0">
                <a:solidFill>
                  <a:schemeClr val="accent2">
                    <a:lumMod val="75000"/>
                  </a:schemeClr>
                </a:solidFill>
              </a:rPr>
              <a:t>Frontiers of Data </a:t>
            </a:r>
            <a:r>
              <a:rPr lang="en-GB" sz="2000" b="1" kern="0" dirty="0" smtClean="0">
                <a:solidFill>
                  <a:schemeClr val="accent2">
                    <a:lumMod val="75000"/>
                  </a:schemeClr>
                </a:solidFill>
              </a:rPr>
              <a:t>Science:</a:t>
            </a:r>
            <a:endParaRPr lang="en-GB" sz="2000" b="1" kern="0" dirty="0">
              <a:solidFill>
                <a:schemeClr val="accent2">
                  <a:lumMod val="75000"/>
                </a:schemeClr>
              </a:solidFill>
            </a:endParaRPr>
          </a:p>
        </p:txBody>
      </p:sp>
      <p:sp>
        <p:nvSpPr>
          <p:cNvPr id="8" name="Rectangle 7"/>
          <p:cNvSpPr/>
          <p:nvPr/>
        </p:nvSpPr>
        <p:spPr>
          <a:xfrm>
            <a:off x="1314843" y="844953"/>
            <a:ext cx="6642781" cy="646331"/>
          </a:xfrm>
          <a:prstGeom prst="rect">
            <a:avLst/>
          </a:prstGeom>
        </p:spPr>
        <p:txBody>
          <a:bodyPr wrap="none">
            <a:spAutoFit/>
          </a:bodyPr>
          <a:lstStyle/>
          <a:p>
            <a:r>
              <a:rPr lang="en-US" sz="3600" b="1" dirty="0"/>
              <a:t>CODATA 2017 Eurasia Conference </a:t>
            </a:r>
            <a:endParaRPr lang="en-CA" sz="3600" dirty="0"/>
          </a:p>
        </p:txBody>
      </p:sp>
    </p:spTree>
    <p:extLst>
      <p:ext uri="{BB962C8B-B14F-4D97-AF65-F5344CB8AC3E}">
        <p14:creationId xmlns:p14="http://schemas.microsoft.com/office/powerpoint/2010/main" val="2435256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1392955" cy="1080000"/>
          </a:xfrm>
          <a:prstGeom prst="rect">
            <a:avLst/>
          </a:prstGeom>
        </p:spPr>
      </p:pic>
      <p:sp>
        <p:nvSpPr>
          <p:cNvPr id="10" name="TextBox 9"/>
          <p:cNvSpPr txBox="1"/>
          <p:nvPr/>
        </p:nvSpPr>
        <p:spPr>
          <a:xfrm>
            <a:off x="1518726" y="316046"/>
            <a:ext cx="6578810" cy="646331"/>
          </a:xfrm>
          <a:prstGeom prst="rect">
            <a:avLst/>
          </a:prstGeom>
          <a:noFill/>
        </p:spPr>
        <p:txBody>
          <a:bodyPr wrap="square" rtlCol="0">
            <a:spAutoFit/>
          </a:bodyPr>
          <a:lstStyle/>
          <a:p>
            <a:pPr lvl="0" algn="ctr"/>
            <a:r>
              <a:rPr lang="en-GB" sz="3600" b="1" kern="0" dirty="0" smtClean="0"/>
              <a:t>CODATA Task Groups</a:t>
            </a:r>
          </a:p>
        </p:txBody>
      </p:sp>
      <p:sp>
        <p:nvSpPr>
          <p:cNvPr id="14" name="TextBox 13"/>
          <p:cNvSpPr txBox="1"/>
          <p:nvPr/>
        </p:nvSpPr>
        <p:spPr>
          <a:xfrm>
            <a:off x="4418676" y="1215336"/>
            <a:ext cx="4485315" cy="830997"/>
          </a:xfrm>
          <a:prstGeom prst="rect">
            <a:avLst/>
          </a:prstGeom>
          <a:noFill/>
        </p:spPr>
        <p:txBody>
          <a:bodyPr wrap="square" rtlCol="0">
            <a:spAutoFit/>
          </a:bodyPr>
          <a:lstStyle/>
          <a:p>
            <a:pPr algn="ctr"/>
            <a:r>
              <a:rPr lang="fr-FR" sz="2400" b="1" dirty="0" err="1" smtClean="0">
                <a:solidFill>
                  <a:srgbClr val="953735"/>
                </a:solidFill>
              </a:rPr>
              <a:t>Linked</a:t>
            </a:r>
            <a:r>
              <a:rPr lang="fr-FR" sz="2400" b="1" dirty="0" smtClean="0">
                <a:solidFill>
                  <a:srgbClr val="953735"/>
                </a:solidFill>
              </a:rPr>
              <a:t> Open Data for  Global </a:t>
            </a:r>
            <a:r>
              <a:rPr lang="fr-FR" sz="2400" b="1" dirty="0" err="1" smtClean="0">
                <a:solidFill>
                  <a:srgbClr val="953735"/>
                </a:solidFill>
              </a:rPr>
              <a:t>Disaster</a:t>
            </a:r>
            <a:r>
              <a:rPr lang="fr-FR" sz="2400" b="1" dirty="0" smtClean="0">
                <a:solidFill>
                  <a:srgbClr val="953735"/>
                </a:solidFill>
              </a:rPr>
              <a:t> </a:t>
            </a:r>
            <a:r>
              <a:rPr lang="fr-FR" sz="2400" b="1" dirty="0" err="1" smtClean="0">
                <a:solidFill>
                  <a:srgbClr val="953735"/>
                </a:solidFill>
              </a:rPr>
              <a:t>Risk</a:t>
            </a:r>
            <a:r>
              <a:rPr lang="fr-FR" sz="2400" b="1" dirty="0" smtClean="0">
                <a:solidFill>
                  <a:srgbClr val="953735"/>
                </a:solidFill>
              </a:rPr>
              <a:t> </a:t>
            </a:r>
            <a:r>
              <a:rPr lang="fr-FR" sz="2400" b="1" dirty="0" err="1" smtClean="0">
                <a:solidFill>
                  <a:srgbClr val="953735"/>
                </a:solidFill>
              </a:rPr>
              <a:t>Research</a:t>
            </a:r>
            <a:endParaRPr lang="fr-FR" sz="2400" b="1" dirty="0" smtClean="0">
              <a:solidFill>
                <a:srgbClr val="953735"/>
              </a:solidFill>
            </a:endParaRPr>
          </a:p>
        </p:txBody>
      </p:sp>
      <p:pic>
        <p:nvPicPr>
          <p:cNvPr id="17" name="Picture 16" descr="LODGD.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8652" y="4036340"/>
            <a:ext cx="3497742" cy="2470753"/>
          </a:xfrm>
          <a:prstGeom prst="rect">
            <a:avLst/>
          </a:prstGeom>
        </p:spPr>
      </p:pic>
      <p:sp>
        <p:nvSpPr>
          <p:cNvPr id="22" name="TextBox 21"/>
          <p:cNvSpPr txBox="1"/>
          <p:nvPr/>
        </p:nvSpPr>
        <p:spPr>
          <a:xfrm>
            <a:off x="0" y="1080364"/>
            <a:ext cx="4418676" cy="830997"/>
          </a:xfrm>
          <a:prstGeom prst="rect">
            <a:avLst/>
          </a:prstGeom>
          <a:noFill/>
        </p:spPr>
        <p:txBody>
          <a:bodyPr wrap="square" rtlCol="0">
            <a:spAutoFit/>
          </a:bodyPr>
          <a:lstStyle/>
          <a:p>
            <a:pPr algn="ctr"/>
            <a:r>
              <a:rPr lang="fr-FR" sz="2400" b="1" dirty="0" err="1" smtClean="0">
                <a:solidFill>
                  <a:srgbClr val="953735"/>
                </a:solidFill>
              </a:rPr>
              <a:t>Earth-Space</a:t>
            </a:r>
            <a:r>
              <a:rPr lang="fr-FR" sz="2400" b="1" dirty="0" smtClean="0">
                <a:solidFill>
                  <a:srgbClr val="953735"/>
                </a:solidFill>
              </a:rPr>
              <a:t> Science Data </a:t>
            </a:r>
            <a:r>
              <a:rPr lang="fr-FR" sz="2400" b="1" dirty="0" err="1" smtClean="0">
                <a:solidFill>
                  <a:srgbClr val="953735"/>
                </a:solidFill>
              </a:rPr>
              <a:t>Interoperability</a:t>
            </a:r>
            <a:endParaRPr lang="fr-FR" sz="2400" b="1" dirty="0" smtClean="0">
              <a:solidFill>
                <a:srgbClr val="953735"/>
              </a:solidFill>
            </a:endParaRPr>
          </a:p>
        </p:txBody>
      </p:sp>
      <p:sp>
        <p:nvSpPr>
          <p:cNvPr id="25" name="TextBox 24"/>
          <p:cNvSpPr txBox="1"/>
          <p:nvPr/>
        </p:nvSpPr>
        <p:spPr>
          <a:xfrm>
            <a:off x="114857" y="2037167"/>
            <a:ext cx="2294046" cy="1323439"/>
          </a:xfrm>
          <a:prstGeom prst="rect">
            <a:avLst/>
          </a:prstGeom>
          <a:noFill/>
        </p:spPr>
        <p:txBody>
          <a:bodyPr wrap="square" rtlCol="0">
            <a:spAutoFit/>
          </a:bodyPr>
          <a:lstStyle/>
          <a:p>
            <a:r>
              <a:rPr lang="en-GB" sz="1600" dirty="0" smtClean="0">
                <a:solidFill>
                  <a:srgbClr val="953735"/>
                </a:solidFill>
                <a:latin typeface="Arial" panose="020B0604020202020204" pitchFamily="34" charset="0"/>
                <a:cs typeface="Arial" panose="020B0604020202020204" pitchFamily="34" charset="0"/>
              </a:rPr>
              <a:t>1) Second edition of Atlas of the Earth’s </a:t>
            </a:r>
          </a:p>
          <a:p>
            <a:r>
              <a:rPr lang="en-GB" sz="1600" dirty="0" smtClean="0">
                <a:solidFill>
                  <a:srgbClr val="953735"/>
                </a:solidFill>
                <a:latin typeface="Arial" panose="020B0604020202020204" pitchFamily="34" charset="0"/>
                <a:cs typeface="Arial" panose="020B0604020202020204" pitchFamily="34" charset="0"/>
              </a:rPr>
              <a:t>Magnetic Field</a:t>
            </a:r>
          </a:p>
          <a:p>
            <a:r>
              <a:rPr lang="en-US" sz="1600" dirty="0" smtClean="0">
                <a:solidFill>
                  <a:srgbClr val="953735"/>
                </a:solidFill>
                <a:latin typeface="Arial" panose="020B0604020202020204" pitchFamily="34" charset="0"/>
                <a:cs typeface="Arial" panose="020B0604020202020204" pitchFamily="34" charset="0"/>
                <a:hlinkClick r:id="rId6"/>
              </a:rPr>
              <a:t>http://bit.ly/atlas-magnetic-field</a:t>
            </a:r>
            <a:r>
              <a:rPr lang="en-US" sz="1600" dirty="0" smtClean="0">
                <a:solidFill>
                  <a:srgbClr val="953735"/>
                </a:solidFill>
                <a:latin typeface="Arial" panose="020B0604020202020204" pitchFamily="34" charset="0"/>
                <a:cs typeface="Arial" panose="020B0604020202020204" pitchFamily="34" charset="0"/>
              </a:rPr>
              <a:t> </a:t>
            </a:r>
            <a:endParaRPr lang="fr-FR" sz="1600" dirty="0" smtClean="0">
              <a:solidFill>
                <a:srgbClr val="953735"/>
              </a:solidFill>
              <a:latin typeface="Arial" panose="020B0604020202020204" pitchFamily="34" charset="0"/>
              <a:cs typeface="Arial" panose="020B0604020202020204" pitchFamily="34" charset="0"/>
            </a:endParaRPr>
          </a:p>
        </p:txBody>
      </p:sp>
      <p:pic>
        <p:nvPicPr>
          <p:cNvPr id="27" name="Picture 26" descr="Atlas cover 2013.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07625" y="2048234"/>
            <a:ext cx="2111051" cy="2096149"/>
          </a:xfrm>
          <a:prstGeom prst="rect">
            <a:avLst/>
          </a:prstGeom>
        </p:spPr>
      </p:pic>
      <p:sp>
        <p:nvSpPr>
          <p:cNvPr id="23" name="TextBox 22"/>
          <p:cNvSpPr txBox="1"/>
          <p:nvPr/>
        </p:nvSpPr>
        <p:spPr>
          <a:xfrm>
            <a:off x="46073" y="4193241"/>
            <a:ext cx="5201787" cy="2723823"/>
          </a:xfrm>
          <a:prstGeom prst="rect">
            <a:avLst/>
          </a:prstGeom>
          <a:noFill/>
        </p:spPr>
        <p:txBody>
          <a:bodyPr wrap="square" rtlCol="0">
            <a:spAutoFit/>
          </a:bodyPr>
          <a:lstStyle/>
          <a:p>
            <a:r>
              <a:rPr lang="en-US" sz="1600" dirty="0" smtClean="0">
                <a:solidFill>
                  <a:srgbClr val="953735"/>
                </a:solidFill>
                <a:latin typeface="Arial" panose="020B0604020202020204" pitchFamily="34" charset="0"/>
                <a:cs typeface="Arial" panose="020B0604020202020204" pitchFamily="34" charset="0"/>
              </a:rPr>
              <a:t>3) Address interoperability issues.</a:t>
            </a:r>
          </a:p>
          <a:p>
            <a:endParaRPr lang="en-US" sz="1100" dirty="0" smtClean="0">
              <a:solidFill>
                <a:srgbClr val="953735"/>
              </a:solidFill>
              <a:latin typeface="Arial" panose="020B0604020202020204" pitchFamily="34" charset="0"/>
              <a:cs typeface="Arial" panose="020B0604020202020204" pitchFamily="34" charset="0"/>
            </a:endParaRPr>
          </a:p>
          <a:p>
            <a:r>
              <a:rPr lang="en-US" sz="1600" dirty="0" smtClean="0">
                <a:solidFill>
                  <a:srgbClr val="953735"/>
                </a:solidFill>
                <a:latin typeface="Arial" panose="020B0604020202020204" pitchFamily="34" charset="0"/>
                <a:cs typeface="Arial" panose="020B0604020202020204" pitchFamily="34" charset="0"/>
              </a:rPr>
              <a:t>4) Conferences and training activities :</a:t>
            </a:r>
          </a:p>
          <a:p>
            <a:pPr marL="285750" indent="-285750">
              <a:buFont typeface="Arial" panose="020B0604020202020204" pitchFamily="34" charset="0"/>
              <a:buChar char="•"/>
            </a:pPr>
            <a:r>
              <a:rPr lang="en-US" sz="1600" dirty="0" smtClean="0">
                <a:solidFill>
                  <a:schemeClr val="accent2">
                    <a:lumMod val="75000"/>
                  </a:schemeClr>
                </a:solidFill>
              </a:rPr>
              <a:t>“Geophysical </a:t>
            </a:r>
            <a:r>
              <a:rPr lang="en-US" sz="1600" dirty="0">
                <a:solidFill>
                  <a:schemeClr val="accent2">
                    <a:lumMod val="75000"/>
                  </a:schemeClr>
                </a:solidFill>
              </a:rPr>
              <a:t>Observatories, Multifunctional GIS and Data </a:t>
            </a:r>
            <a:r>
              <a:rPr lang="en-US" sz="1600" dirty="0" smtClean="0">
                <a:solidFill>
                  <a:schemeClr val="accent2">
                    <a:lumMod val="75000"/>
                  </a:schemeClr>
                </a:solidFill>
              </a:rPr>
              <a:t>Mining”, Kaluga, 2013.</a:t>
            </a:r>
          </a:p>
          <a:p>
            <a:pPr marL="285750" indent="-285750">
              <a:buFont typeface="Arial" panose="020B0604020202020204" pitchFamily="34" charset="0"/>
              <a:buChar char="•"/>
            </a:pPr>
            <a:r>
              <a:rPr lang="en-US" sz="1600" dirty="0" smtClean="0">
                <a:solidFill>
                  <a:schemeClr val="accent2">
                    <a:lumMod val="75000"/>
                  </a:schemeClr>
                </a:solidFill>
              </a:rPr>
              <a:t>“The </a:t>
            </a:r>
            <a:r>
              <a:rPr lang="en-US" sz="1600" dirty="0">
                <a:solidFill>
                  <a:schemeClr val="accent2">
                    <a:lumMod val="75000"/>
                  </a:schemeClr>
                </a:solidFill>
              </a:rPr>
              <a:t>Atlas of the Earth’s Magnetic </a:t>
            </a:r>
            <a:r>
              <a:rPr lang="en-US" sz="1600" dirty="0" smtClean="0">
                <a:solidFill>
                  <a:schemeClr val="accent2">
                    <a:lumMod val="75000"/>
                  </a:schemeClr>
                </a:solidFill>
              </a:rPr>
              <a:t>Field”, </a:t>
            </a:r>
            <a:r>
              <a:rPr lang="en-US" sz="1600" dirty="0">
                <a:solidFill>
                  <a:schemeClr val="accent2">
                    <a:lumMod val="75000"/>
                  </a:schemeClr>
                </a:solidFill>
              </a:rPr>
              <a:t>Second </a:t>
            </a:r>
            <a:r>
              <a:rPr lang="en-US" sz="1600" dirty="0" smtClean="0">
                <a:solidFill>
                  <a:schemeClr val="accent2">
                    <a:lumMod val="75000"/>
                  </a:schemeClr>
                </a:solidFill>
              </a:rPr>
              <a:t>Edition, Paris, 2015.</a:t>
            </a:r>
          </a:p>
          <a:p>
            <a:pPr marL="285750" indent="-285750">
              <a:buFont typeface="Arial" panose="020B0604020202020204" pitchFamily="34" charset="0"/>
              <a:buChar char="•"/>
            </a:pPr>
            <a:r>
              <a:rPr lang="en-US" sz="1600" dirty="0" smtClean="0">
                <a:solidFill>
                  <a:schemeClr val="accent2">
                    <a:lumMod val="75000"/>
                  </a:schemeClr>
                </a:solidFill>
              </a:rPr>
              <a:t>“School for System </a:t>
            </a:r>
            <a:r>
              <a:rPr lang="en-US" sz="1600" dirty="0">
                <a:solidFill>
                  <a:schemeClr val="accent2">
                    <a:lumMod val="75000"/>
                  </a:schemeClr>
                </a:solidFill>
              </a:rPr>
              <a:t>Analysis and Seismic Hazard </a:t>
            </a:r>
            <a:r>
              <a:rPr lang="en-US" sz="1600" dirty="0" smtClean="0">
                <a:solidFill>
                  <a:schemeClr val="accent2">
                    <a:lumMod val="75000"/>
                  </a:schemeClr>
                </a:solidFill>
              </a:rPr>
              <a:t>Assessment”, Moscow, 2016.</a:t>
            </a:r>
          </a:p>
          <a:p>
            <a:pPr marL="285750" indent="-285750">
              <a:buFont typeface="Arial" panose="020B0604020202020204" pitchFamily="34" charset="0"/>
              <a:buChar char="•"/>
            </a:pPr>
            <a:r>
              <a:rPr lang="en-US" sz="1600" dirty="0">
                <a:solidFill>
                  <a:schemeClr val="accent2">
                    <a:lumMod val="75000"/>
                  </a:schemeClr>
                </a:solidFill>
              </a:rPr>
              <a:t>“Data Intensive System Analysis for </a:t>
            </a:r>
            <a:r>
              <a:rPr lang="en-US" sz="1600" dirty="0" err="1">
                <a:solidFill>
                  <a:schemeClr val="accent2">
                    <a:lumMod val="75000"/>
                  </a:schemeClr>
                </a:solidFill>
              </a:rPr>
              <a:t>Geohazard</a:t>
            </a:r>
            <a:r>
              <a:rPr lang="en-US" sz="1600" dirty="0">
                <a:solidFill>
                  <a:schemeClr val="accent2">
                    <a:lumMod val="75000"/>
                  </a:schemeClr>
                </a:solidFill>
              </a:rPr>
              <a:t> </a:t>
            </a:r>
            <a:r>
              <a:rPr lang="en-US" sz="1600" dirty="0" smtClean="0">
                <a:solidFill>
                  <a:schemeClr val="accent2">
                    <a:lumMod val="75000"/>
                  </a:schemeClr>
                </a:solidFill>
              </a:rPr>
              <a:t>Studies”, Sochi, 2016.</a:t>
            </a:r>
          </a:p>
        </p:txBody>
      </p:sp>
      <p:sp>
        <p:nvSpPr>
          <p:cNvPr id="24" name="TextBox 23"/>
          <p:cNvSpPr txBox="1"/>
          <p:nvPr/>
        </p:nvSpPr>
        <p:spPr>
          <a:xfrm>
            <a:off x="4684835" y="2082280"/>
            <a:ext cx="4067189" cy="2062103"/>
          </a:xfrm>
          <a:prstGeom prst="rect">
            <a:avLst/>
          </a:prstGeom>
          <a:noFill/>
        </p:spPr>
        <p:txBody>
          <a:bodyPr wrap="square" rtlCol="0">
            <a:spAutoFit/>
          </a:bodyPr>
          <a:lstStyle/>
          <a:p>
            <a:pPr marL="187200" indent="-187200">
              <a:buFont typeface="Arial"/>
              <a:buChar char="•"/>
            </a:pPr>
            <a:r>
              <a:rPr lang="en-US" sz="1600" dirty="0" smtClean="0">
                <a:solidFill>
                  <a:srgbClr val="953735"/>
                </a:solidFill>
              </a:rPr>
              <a:t>White Paper: ‘Gap Analysis on Open Data Interconnectivity for Global Disaster Risk Research’ </a:t>
            </a:r>
            <a:r>
              <a:rPr lang="en-US" sz="1600" dirty="0" smtClean="0">
                <a:solidFill>
                  <a:srgbClr val="953735"/>
                </a:solidFill>
                <a:hlinkClick r:id="rId8"/>
              </a:rPr>
              <a:t>http://bit.ly/White_Paper-LOD_Disaster_Gap_Analysis</a:t>
            </a:r>
            <a:r>
              <a:rPr lang="en-US" sz="1600" dirty="0" smtClean="0">
                <a:solidFill>
                  <a:srgbClr val="953735"/>
                </a:solidFill>
              </a:rPr>
              <a:t> </a:t>
            </a:r>
          </a:p>
          <a:p>
            <a:pPr marL="187200" indent="-187200">
              <a:buFont typeface="Arial"/>
              <a:buChar char="•"/>
            </a:pPr>
            <a:r>
              <a:rPr lang="en-US" sz="1600" dirty="0" smtClean="0">
                <a:solidFill>
                  <a:srgbClr val="953735"/>
                </a:solidFill>
              </a:rPr>
              <a:t>Important response from the perspective of science and data to post-Sendai framework</a:t>
            </a:r>
          </a:p>
          <a:p>
            <a:pPr marL="187200" indent="-187200">
              <a:buFont typeface="Arial"/>
              <a:buChar char="•"/>
            </a:pPr>
            <a:r>
              <a:rPr lang="en-US" sz="1600" b="1" dirty="0" smtClean="0">
                <a:solidFill>
                  <a:srgbClr val="953735"/>
                </a:solidFill>
              </a:rPr>
              <a:t>Inviting comments until 30 September.</a:t>
            </a:r>
          </a:p>
        </p:txBody>
      </p:sp>
      <p:sp>
        <p:nvSpPr>
          <p:cNvPr id="11" name="Rectangle 10"/>
          <p:cNvSpPr/>
          <p:nvPr/>
        </p:nvSpPr>
        <p:spPr>
          <a:xfrm>
            <a:off x="841204" y="28228"/>
            <a:ext cx="2565125" cy="369332"/>
          </a:xfrm>
          <a:prstGeom prst="rect">
            <a:avLst/>
          </a:prstGeom>
        </p:spPr>
        <p:txBody>
          <a:bodyPr wrap="none">
            <a:spAutoFit/>
          </a:bodyPr>
          <a:lstStyle/>
          <a:p>
            <a:pPr lvl="0" algn="ctr" defTabSz="1004888" fontAlgn="base">
              <a:spcBef>
                <a:spcPct val="20000"/>
              </a:spcBef>
              <a:spcAft>
                <a:spcPct val="0"/>
              </a:spcAft>
              <a:defRPr/>
            </a:pPr>
            <a:r>
              <a:rPr lang="en-GB" b="1" kern="0" dirty="0">
                <a:solidFill>
                  <a:schemeClr val="accent2">
                    <a:lumMod val="75000"/>
                  </a:schemeClr>
                </a:solidFill>
              </a:rPr>
              <a:t>Frontiers of Data Science</a:t>
            </a:r>
          </a:p>
        </p:txBody>
      </p:sp>
      <p:sp>
        <p:nvSpPr>
          <p:cNvPr id="2" name="Rectangle 1"/>
          <p:cNvSpPr/>
          <p:nvPr/>
        </p:nvSpPr>
        <p:spPr>
          <a:xfrm>
            <a:off x="114857" y="3351976"/>
            <a:ext cx="2256502" cy="830997"/>
          </a:xfrm>
          <a:prstGeom prst="rect">
            <a:avLst/>
          </a:prstGeom>
        </p:spPr>
        <p:txBody>
          <a:bodyPr wrap="square">
            <a:spAutoFit/>
          </a:bodyPr>
          <a:lstStyle/>
          <a:p>
            <a:r>
              <a:rPr lang="en-GB" sz="1600" dirty="0" smtClean="0">
                <a:solidFill>
                  <a:srgbClr val="953735"/>
                </a:solidFill>
                <a:latin typeface="Arial" panose="020B0604020202020204" pitchFamily="34" charset="0"/>
                <a:cs typeface="Arial" panose="020B0604020202020204" pitchFamily="34" charset="0"/>
              </a:rPr>
              <a:t>2) Standards </a:t>
            </a:r>
            <a:r>
              <a:rPr lang="en-GB" sz="1600" dirty="0">
                <a:solidFill>
                  <a:srgbClr val="953735"/>
                </a:solidFill>
                <a:latin typeface="Arial" panose="020B0604020202020204" pitchFamily="34" charset="0"/>
                <a:cs typeface="Arial" panose="020B0604020202020204" pitchFamily="34" charset="0"/>
              </a:rPr>
              <a:t>for </a:t>
            </a:r>
            <a:r>
              <a:rPr lang="en-US" sz="1600" dirty="0">
                <a:solidFill>
                  <a:srgbClr val="953735"/>
                </a:solidFill>
                <a:latin typeface="Arial" panose="020B0604020202020204" pitchFamily="34" charset="0"/>
                <a:cs typeface="Arial" panose="020B0604020202020204" pitchFamily="34" charset="0"/>
              </a:rPr>
              <a:t>multidisciplinary GIS for geoscience data</a:t>
            </a:r>
            <a:endParaRPr lang="en-GB" sz="1600" dirty="0">
              <a:solidFill>
                <a:srgbClr val="953735"/>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CA" dirty="0" smtClean="0"/>
              <a:t>Thank You for your Attention !</a:t>
            </a:r>
            <a:endParaRPr lang="en-CA" dirty="0"/>
          </a:p>
        </p:txBody>
      </p:sp>
    </p:spTree>
    <p:extLst>
      <p:ext uri="{BB962C8B-B14F-4D97-AF65-F5344CB8AC3E}">
        <p14:creationId xmlns:p14="http://schemas.microsoft.com/office/powerpoint/2010/main" val="551883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1392955" cy="1080000"/>
          </a:xfrm>
          <a:prstGeom prst="rect">
            <a:avLst/>
          </a:prstGeom>
        </p:spPr>
      </p:pic>
      <p:sp>
        <p:nvSpPr>
          <p:cNvPr id="10" name="TextBox 9"/>
          <p:cNvSpPr txBox="1"/>
          <p:nvPr/>
        </p:nvSpPr>
        <p:spPr>
          <a:xfrm>
            <a:off x="1484213" y="118437"/>
            <a:ext cx="7654807" cy="830997"/>
          </a:xfrm>
          <a:prstGeom prst="rect">
            <a:avLst/>
          </a:prstGeom>
          <a:noFill/>
          <a:ln>
            <a:solidFill>
              <a:schemeClr val="tx1"/>
            </a:solidFill>
          </a:ln>
        </p:spPr>
        <p:txBody>
          <a:bodyPr wrap="square" rtlCol="0">
            <a:spAutoFit/>
          </a:bodyPr>
          <a:lstStyle/>
          <a:p>
            <a:r>
              <a:rPr lang="fr-FR" sz="4800" b="1" dirty="0" smtClean="0">
                <a:solidFill>
                  <a:schemeClr val="accent5">
                    <a:lumMod val="50000"/>
                  </a:schemeClr>
                </a:solidFill>
              </a:rPr>
              <a:t>CODATA: </a:t>
            </a:r>
            <a:r>
              <a:rPr lang="en-US" sz="3200" dirty="0" smtClean="0">
                <a:solidFill>
                  <a:schemeClr val="tx1">
                    <a:lumMod val="75000"/>
                    <a:lumOff val="25000"/>
                  </a:schemeClr>
                </a:solidFill>
              </a:rPr>
              <a:t>Mobilizing </a:t>
            </a:r>
            <a:r>
              <a:rPr lang="en-US" sz="3200" dirty="0">
                <a:solidFill>
                  <a:schemeClr val="tx1">
                    <a:lumMod val="75000"/>
                    <a:lumOff val="25000"/>
                  </a:schemeClr>
                </a:solidFill>
              </a:rPr>
              <a:t>the Data </a:t>
            </a:r>
            <a:r>
              <a:rPr lang="en-US" sz="3200" dirty="0" smtClean="0">
                <a:solidFill>
                  <a:schemeClr val="tx1">
                    <a:lumMod val="75000"/>
                    <a:lumOff val="25000"/>
                  </a:schemeClr>
                </a:solidFill>
              </a:rPr>
              <a:t>Revolution</a:t>
            </a:r>
            <a:endParaRPr lang="en-CA" sz="4800" dirty="0"/>
          </a:p>
        </p:txBody>
      </p:sp>
      <p:sp>
        <p:nvSpPr>
          <p:cNvPr id="6" name="Content Placeholder 2"/>
          <p:cNvSpPr>
            <a:spLocks noGrp="1"/>
          </p:cNvSpPr>
          <p:nvPr>
            <p:ph idx="1"/>
          </p:nvPr>
        </p:nvSpPr>
        <p:spPr>
          <a:xfrm>
            <a:off x="187504" y="1155976"/>
            <a:ext cx="4447876" cy="420481"/>
          </a:xfrm>
        </p:spPr>
        <p:txBody>
          <a:bodyPr>
            <a:noAutofit/>
          </a:bodyPr>
          <a:lstStyle/>
          <a:p>
            <a:pPr>
              <a:buNone/>
            </a:pPr>
            <a:r>
              <a:rPr lang="en-GB" sz="2400" b="1" dirty="0" smtClean="0">
                <a:solidFill>
                  <a:schemeClr val="accent1">
                    <a:lumMod val="75000"/>
                  </a:schemeClr>
                </a:solidFill>
              </a:rPr>
              <a:t>1) Principles, Policies and Practice</a:t>
            </a:r>
            <a:endParaRPr lang="fr-FR" sz="2400" dirty="0">
              <a:solidFill>
                <a:schemeClr val="tx1">
                  <a:lumMod val="75000"/>
                  <a:lumOff val="25000"/>
                </a:schemeClr>
              </a:solidFill>
            </a:endParaRPr>
          </a:p>
          <a:p>
            <a:pPr algn="ctr">
              <a:buNone/>
            </a:pPr>
            <a:endParaRPr lang="en-GB" sz="2400" b="1" dirty="0">
              <a:solidFill>
                <a:schemeClr val="accent1">
                  <a:lumMod val="75000"/>
                </a:schemeClr>
              </a:solidFill>
            </a:endParaRPr>
          </a:p>
        </p:txBody>
      </p:sp>
      <p:sp>
        <p:nvSpPr>
          <p:cNvPr id="7" name="Content Placeholder 2"/>
          <p:cNvSpPr txBox="1">
            <a:spLocks/>
          </p:cNvSpPr>
          <p:nvPr/>
        </p:nvSpPr>
        <p:spPr bwMode="auto">
          <a:xfrm>
            <a:off x="0" y="4039738"/>
            <a:ext cx="4608037" cy="2818260"/>
          </a:xfrm>
          <a:prstGeom prst="rect">
            <a:avLst/>
          </a:prstGeom>
          <a:noFill/>
          <a:ln w="9525" cmpd="thickThin">
            <a:solidFill>
              <a:schemeClr val="accent3">
                <a:lumMod val="50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1004888" rtl="0" eaLnBrk="1" fontAlgn="base" latinLnBrk="0" hangingPunct="1">
              <a:lnSpc>
                <a:spcPct val="100000"/>
              </a:lnSpc>
              <a:spcBef>
                <a:spcPct val="20000"/>
              </a:spcBef>
              <a:spcAft>
                <a:spcPct val="0"/>
              </a:spcAft>
              <a:buClrTx/>
              <a:buSzTx/>
              <a:buFontTx/>
              <a:buNone/>
              <a:tabLst/>
              <a:defRPr/>
            </a:pPr>
            <a:r>
              <a:rPr kumimoji="0" lang="en-GB" sz="2400" b="1" i="0" u="none" strike="noStrike" kern="0" cap="none" spc="0" normalizeH="0" baseline="0" noProof="0" dirty="0" smtClean="0">
                <a:ln>
                  <a:noFill/>
                </a:ln>
                <a:solidFill>
                  <a:schemeClr val="accent3">
                    <a:lumMod val="50000"/>
                  </a:schemeClr>
                </a:solidFill>
                <a:effectLst/>
                <a:uLnTx/>
                <a:uFillTx/>
                <a:latin typeface="+mn-lt"/>
                <a:ea typeface="+mn-ea"/>
                <a:cs typeface="+mn-cs"/>
              </a:rPr>
              <a:t>2) Capacity Building</a:t>
            </a:r>
            <a:endParaRPr kumimoji="0" lang="en-GB" sz="2400" b="1" i="0" u="none" strike="noStrike" kern="0" cap="none" spc="0" normalizeH="0" baseline="0" noProof="0" dirty="0">
              <a:ln>
                <a:noFill/>
              </a:ln>
              <a:solidFill>
                <a:schemeClr val="accent3">
                  <a:lumMod val="50000"/>
                </a:schemeClr>
              </a:solidFill>
              <a:effectLst/>
              <a:uLnTx/>
              <a:uFillTx/>
              <a:latin typeface="+mn-lt"/>
              <a:ea typeface="+mn-ea"/>
              <a:cs typeface="+mn-cs"/>
            </a:endParaRPr>
          </a:p>
        </p:txBody>
      </p:sp>
      <p:sp>
        <p:nvSpPr>
          <p:cNvPr id="8" name="Content Placeholder 2"/>
          <p:cNvSpPr txBox="1">
            <a:spLocks/>
          </p:cNvSpPr>
          <p:nvPr/>
        </p:nvSpPr>
        <p:spPr bwMode="auto">
          <a:xfrm>
            <a:off x="4800600" y="944561"/>
            <a:ext cx="4092575" cy="6560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1004888" rtl="0" eaLnBrk="1" fontAlgn="base" latinLnBrk="0" hangingPunct="1">
              <a:lnSpc>
                <a:spcPct val="100000"/>
              </a:lnSpc>
              <a:spcBef>
                <a:spcPct val="20000"/>
              </a:spcBef>
              <a:spcAft>
                <a:spcPct val="0"/>
              </a:spcAft>
              <a:buClrTx/>
              <a:buSzTx/>
              <a:buFontTx/>
              <a:buNone/>
              <a:tabLst/>
              <a:defRPr/>
            </a:pPr>
            <a:r>
              <a:rPr kumimoji="0" lang="en-GB" sz="2400" b="1" i="0" u="none" strike="noStrike" kern="0" cap="none" spc="0" normalizeH="0" noProof="0" dirty="0" smtClean="0">
                <a:ln>
                  <a:noFill/>
                </a:ln>
                <a:solidFill>
                  <a:schemeClr val="accent2">
                    <a:lumMod val="75000"/>
                  </a:schemeClr>
                </a:solidFill>
                <a:effectLst/>
                <a:uLnTx/>
                <a:uFillTx/>
                <a:latin typeface="+mn-lt"/>
                <a:ea typeface="+mn-ea"/>
                <a:cs typeface="+mn-cs"/>
              </a:rPr>
              <a:t>3) Frontiers of Data Science</a:t>
            </a:r>
            <a:endParaRPr kumimoji="0" lang="en-GB" sz="2400" b="1" i="0" u="none" strike="noStrike" kern="0" cap="none" spc="0" normalizeH="0" baseline="0" noProof="0" dirty="0">
              <a:ln>
                <a:noFill/>
              </a:ln>
              <a:solidFill>
                <a:schemeClr val="accent2">
                  <a:lumMod val="75000"/>
                </a:schemeClr>
              </a:solidFill>
              <a:effectLst/>
              <a:uLnTx/>
              <a:uFillTx/>
              <a:latin typeface="+mn-lt"/>
              <a:ea typeface="+mn-ea"/>
              <a:cs typeface="+mn-cs"/>
            </a:endParaRPr>
          </a:p>
        </p:txBody>
      </p:sp>
      <p:pic>
        <p:nvPicPr>
          <p:cNvPr id="16" name="Picture 15" descr="nano_image0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35180" y="1595472"/>
            <a:ext cx="1202859" cy="917769"/>
          </a:xfrm>
          <a:prstGeom prst="rect">
            <a:avLst/>
          </a:prstGeom>
          <a:ln>
            <a:noFill/>
          </a:ln>
          <a:effectLst>
            <a:softEdge rad="112500"/>
          </a:effectLst>
        </p:spPr>
      </p:pic>
      <p:sp>
        <p:nvSpPr>
          <p:cNvPr id="20" name="Content Placeholder 2"/>
          <p:cNvSpPr txBox="1">
            <a:spLocks/>
          </p:cNvSpPr>
          <p:nvPr/>
        </p:nvSpPr>
        <p:spPr bwMode="auto">
          <a:xfrm>
            <a:off x="4800600" y="4509073"/>
            <a:ext cx="4338420"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1004888" rtl="0" eaLnBrk="1" fontAlgn="base" latinLnBrk="0" hangingPunct="1">
              <a:lnSpc>
                <a:spcPct val="100000"/>
              </a:lnSpc>
              <a:spcBef>
                <a:spcPct val="20000"/>
              </a:spcBef>
              <a:spcAft>
                <a:spcPct val="0"/>
              </a:spcAft>
              <a:buClrTx/>
              <a:buSzTx/>
              <a:buFontTx/>
              <a:buNone/>
              <a:tabLst/>
              <a:defRPr/>
            </a:pPr>
            <a:r>
              <a:rPr kumimoji="0" lang="en-GB" sz="1800" b="1" i="0" u="none" strike="noStrike" kern="0" cap="none" spc="0" normalizeH="0" baseline="0" noProof="0" dirty="0" err="1" smtClean="0">
                <a:ln>
                  <a:noFill/>
                </a:ln>
                <a:solidFill>
                  <a:schemeClr val="tx2"/>
                </a:solidFill>
                <a:effectLst/>
                <a:uLnTx/>
                <a:uFillTx/>
                <a:latin typeface="+mn-lt"/>
                <a:ea typeface="+mn-ea"/>
                <a:cs typeface="+mn-cs"/>
              </a:rPr>
              <a:t>SciDataCon</a:t>
            </a:r>
            <a:r>
              <a:rPr kumimoji="0" lang="en-GB" sz="1800" b="1" i="0" u="none" strike="noStrike" kern="0" cap="none" spc="0" normalizeH="0" noProof="0" dirty="0" smtClean="0">
                <a:ln>
                  <a:noFill/>
                </a:ln>
                <a:solidFill>
                  <a:schemeClr val="tx2"/>
                </a:solidFill>
                <a:effectLst/>
                <a:uLnTx/>
                <a:uFillTx/>
                <a:latin typeface="+mn-lt"/>
                <a:ea typeface="+mn-ea"/>
                <a:cs typeface="+mn-cs"/>
              </a:rPr>
              <a:t> 2016, 11-13 Sept, Denver, CO.</a:t>
            </a:r>
          </a:p>
        </p:txBody>
      </p:sp>
      <p:pic>
        <p:nvPicPr>
          <p:cNvPr id="24" name="Picture 23" descr="icsu-log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82834" y="1582498"/>
            <a:ext cx="1391691" cy="450402"/>
          </a:xfrm>
          <a:prstGeom prst="rect">
            <a:avLst/>
          </a:prstGeom>
        </p:spPr>
      </p:pic>
      <p:pic>
        <p:nvPicPr>
          <p:cNvPr id="26" name="Picture 25" descr="Policy Briefing.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879" y="1582499"/>
            <a:ext cx="959021" cy="1356164"/>
          </a:xfrm>
          <a:prstGeom prst="rect">
            <a:avLst/>
          </a:prstGeom>
        </p:spPr>
      </p:pic>
      <p:pic>
        <p:nvPicPr>
          <p:cNvPr id="27" name="Picture 26" descr="UNESCO.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01165" y="5808662"/>
            <a:ext cx="590747" cy="446294"/>
          </a:xfrm>
          <a:prstGeom prst="rect">
            <a:avLst/>
          </a:prstGeom>
        </p:spPr>
      </p:pic>
      <p:pic>
        <p:nvPicPr>
          <p:cNvPr id="28" name="Picture 27" descr="JKUAT-Logo.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223" y="6278920"/>
            <a:ext cx="445018" cy="463560"/>
          </a:xfrm>
          <a:prstGeom prst="rect">
            <a:avLst/>
          </a:prstGeom>
        </p:spPr>
      </p:pic>
      <p:pic>
        <p:nvPicPr>
          <p:cNvPr id="33" name="Picture 32" descr="Jianhui Training.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7901" y="4801173"/>
            <a:ext cx="1929174" cy="1004737"/>
          </a:xfrm>
          <a:prstGeom prst="rect">
            <a:avLst/>
          </a:prstGeom>
        </p:spPr>
      </p:pic>
      <p:pic>
        <p:nvPicPr>
          <p:cNvPr id="34" name="Picture 33" descr="codata-china-logo.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4509073"/>
            <a:ext cx="774700" cy="645583"/>
          </a:xfrm>
          <a:prstGeom prst="rect">
            <a:avLst/>
          </a:prstGeom>
        </p:spPr>
      </p:pic>
      <p:pic>
        <p:nvPicPr>
          <p:cNvPr id="35" name="Picture 34" descr="Chinese_Academy_of_Sciences_logo-300x279.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9721" y="5154656"/>
            <a:ext cx="703232" cy="654006"/>
          </a:xfrm>
          <a:prstGeom prst="rect">
            <a:avLst/>
          </a:prstGeom>
        </p:spPr>
      </p:pic>
      <p:pic>
        <p:nvPicPr>
          <p:cNvPr id="36" name="Picture 35" descr="group.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5967481"/>
            <a:ext cx="1885026" cy="890517"/>
          </a:xfrm>
          <a:prstGeom prst="rect">
            <a:avLst/>
          </a:prstGeom>
        </p:spPr>
      </p:pic>
      <p:pic>
        <p:nvPicPr>
          <p:cNvPr id="37" name="Picture 36" descr="groads-v1-africa.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120039" y="1489049"/>
            <a:ext cx="1220481" cy="1579446"/>
          </a:xfrm>
          <a:prstGeom prst="rect">
            <a:avLst/>
          </a:prstGeom>
        </p:spPr>
      </p:pic>
      <p:pic>
        <p:nvPicPr>
          <p:cNvPr id="38" name="Picture 37" descr="LODGD.jp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569639" y="1582499"/>
            <a:ext cx="1485423" cy="1049281"/>
          </a:xfrm>
          <a:prstGeom prst="rect">
            <a:avLst/>
          </a:prstGeom>
        </p:spPr>
      </p:pic>
      <p:sp>
        <p:nvSpPr>
          <p:cNvPr id="39" name="TextBox 38"/>
          <p:cNvSpPr txBox="1"/>
          <p:nvPr/>
        </p:nvSpPr>
        <p:spPr>
          <a:xfrm>
            <a:off x="4827793" y="3866325"/>
            <a:ext cx="3004272" cy="400110"/>
          </a:xfrm>
          <a:prstGeom prst="rect">
            <a:avLst/>
          </a:prstGeom>
          <a:noFill/>
        </p:spPr>
        <p:txBody>
          <a:bodyPr wrap="square" rtlCol="0">
            <a:spAutoFit/>
          </a:bodyPr>
          <a:lstStyle/>
          <a:p>
            <a:pPr algn="ctr"/>
            <a:r>
              <a:rPr lang="fr-FR" sz="2000" b="1" dirty="0" smtClean="0">
                <a:solidFill>
                  <a:schemeClr val="accent5">
                    <a:lumMod val="50000"/>
                  </a:schemeClr>
                </a:solidFill>
                <a:latin typeface="Gill Sans MT"/>
                <a:cs typeface="Gill Sans MT"/>
              </a:rPr>
              <a:t>Data Science Journal</a:t>
            </a:r>
            <a:endParaRPr lang="fr-FR" sz="2000" b="1" dirty="0">
              <a:solidFill>
                <a:schemeClr val="accent5">
                  <a:lumMod val="50000"/>
                </a:schemeClr>
              </a:solidFill>
              <a:latin typeface="Gill Sans MT"/>
              <a:cs typeface="Gill Sans MT"/>
            </a:endParaRPr>
          </a:p>
        </p:txBody>
      </p:sp>
      <p:pic>
        <p:nvPicPr>
          <p:cNvPr id="40" name="Picture 39" descr="SOAE.jp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574525" y="1968778"/>
            <a:ext cx="865447" cy="1223696"/>
          </a:xfrm>
          <a:prstGeom prst="rect">
            <a:avLst/>
          </a:prstGeom>
        </p:spPr>
      </p:pic>
      <p:pic>
        <p:nvPicPr>
          <p:cNvPr id="31" name="Picture 30" descr="Data Citation Logo - small(1).jp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290895" y="1576457"/>
            <a:ext cx="761789" cy="502022"/>
          </a:xfrm>
          <a:prstGeom prst="rect">
            <a:avLst/>
          </a:prstGeom>
        </p:spPr>
      </p:pic>
      <p:pic>
        <p:nvPicPr>
          <p:cNvPr id="32" name="Picture 31" descr="Ubiquity Logo.png"/>
          <p:cNvPicPr>
            <a:picLocks noChangeAspect="1"/>
          </p:cNvPicPr>
          <p:nvPr/>
        </p:nvPicPr>
        <p:blipFill>
          <a:blip r:embed="rId18"/>
          <a:stretch>
            <a:fillRect/>
          </a:stretch>
        </p:blipFill>
        <p:spPr>
          <a:xfrm>
            <a:off x="4898884" y="3186411"/>
            <a:ext cx="2634815" cy="549647"/>
          </a:xfrm>
          <a:prstGeom prst="rect">
            <a:avLst/>
          </a:prstGeom>
        </p:spPr>
      </p:pic>
      <p:cxnSp>
        <p:nvCxnSpPr>
          <p:cNvPr id="43" name="Straight Connector 42"/>
          <p:cNvCxnSpPr/>
          <p:nvPr/>
        </p:nvCxnSpPr>
        <p:spPr>
          <a:xfrm rot="5400000">
            <a:off x="1707011" y="3911611"/>
            <a:ext cx="5856739" cy="36038"/>
          </a:xfrm>
          <a:prstGeom prst="line">
            <a:avLst/>
          </a:prstGeom>
          <a:ln w="38100" cap="flat" cmpd="sng" algn="ctr">
            <a:solidFill>
              <a:schemeClr val="tx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0800000">
            <a:off x="18879" y="3960359"/>
            <a:ext cx="4589158" cy="1588"/>
          </a:xfrm>
          <a:prstGeom prst="line">
            <a:avLst/>
          </a:prstGeom>
          <a:ln w="57150" cap="flat" cmpd="sng" algn="ctr">
            <a:solidFill>
              <a:schemeClr val="tx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2" name="Picture 41" descr="dsj_cover.jp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866085" y="2874314"/>
            <a:ext cx="1041400" cy="1369441"/>
          </a:xfrm>
          <a:prstGeom prst="rect">
            <a:avLst/>
          </a:prstGeom>
        </p:spPr>
      </p:pic>
      <p:pic>
        <p:nvPicPr>
          <p:cNvPr id="44" name="Picture 43"/>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735180" y="4995904"/>
            <a:ext cx="2189461" cy="878124"/>
          </a:xfrm>
          <a:prstGeom prst="rect">
            <a:avLst/>
          </a:prstGeom>
        </p:spPr>
      </p:pic>
      <p:pic>
        <p:nvPicPr>
          <p:cNvPr id="45" name="Picture 44" descr="Barbara Ryan.jpg"/>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569639" y="1489049"/>
            <a:ext cx="1426666" cy="1179795"/>
          </a:xfrm>
          <a:prstGeom prst="rect">
            <a:avLst/>
          </a:prstGeom>
        </p:spPr>
      </p:pic>
      <p:pic>
        <p:nvPicPr>
          <p:cNvPr id="47" name="Picture 46" descr="GEO Benefits of Open Data Sharing.jpg"/>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129419" y="2361333"/>
            <a:ext cx="923265" cy="1308612"/>
          </a:xfrm>
          <a:prstGeom prst="rect">
            <a:avLst/>
          </a:prstGeom>
        </p:spPr>
      </p:pic>
      <p:pic>
        <p:nvPicPr>
          <p:cNvPr id="48" name="Picture 47" descr="Open Data Accord.jpg"/>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2377223" y="2361333"/>
            <a:ext cx="911406" cy="1288831"/>
          </a:xfrm>
          <a:prstGeom prst="rect">
            <a:avLst/>
          </a:prstGeom>
        </p:spPr>
      </p:pic>
      <p:pic>
        <p:nvPicPr>
          <p:cNvPr id="49" name="Picture 48" descr="GEO.png"/>
          <p:cNvPicPr>
            <a:picLocks noChangeAspect="1"/>
          </p:cNvPicPr>
          <p:nvPr/>
        </p:nvPicPr>
        <p:blipFill>
          <a:blip r:embed="rId24"/>
          <a:stretch>
            <a:fillRect/>
          </a:stretch>
        </p:blipFill>
        <p:spPr>
          <a:xfrm>
            <a:off x="159721" y="3103710"/>
            <a:ext cx="749300" cy="668294"/>
          </a:xfrm>
          <a:prstGeom prst="rect">
            <a:avLst/>
          </a:prstGeom>
        </p:spPr>
      </p:pic>
      <p:pic>
        <p:nvPicPr>
          <p:cNvPr id="50" name="Picture 49" descr="IMG_5511-Medium.jpg"/>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3079711" y="4544110"/>
            <a:ext cx="1301108" cy="1734810"/>
          </a:xfrm>
          <a:prstGeom prst="rect">
            <a:avLst/>
          </a:prstGeom>
        </p:spPr>
      </p:pic>
      <p:pic>
        <p:nvPicPr>
          <p:cNvPr id="51" name="Picture 1"/>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3026398" y="6379154"/>
            <a:ext cx="1359814" cy="375308"/>
          </a:xfrm>
          <a:prstGeom prst="rect">
            <a:avLst/>
          </a:prstGeom>
          <a:noFill/>
          <a:ln w="9525">
            <a:noFill/>
            <a:miter lim="800000"/>
            <a:headEnd/>
            <a:tailEnd/>
          </a:ln>
        </p:spPr>
      </p:pic>
      <p:pic>
        <p:nvPicPr>
          <p:cNvPr id="52" name="Picture 51" descr="SciDataCon2106 Banner.jpg"/>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6120039" y="5875570"/>
            <a:ext cx="3023960" cy="77687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1392955" cy="1080000"/>
          </a:xfrm>
          <a:prstGeom prst="rect">
            <a:avLst/>
          </a:prstGeom>
        </p:spPr>
      </p:pic>
      <p:sp>
        <p:nvSpPr>
          <p:cNvPr id="10" name="TextBox 9"/>
          <p:cNvSpPr txBox="1"/>
          <p:nvPr/>
        </p:nvSpPr>
        <p:spPr>
          <a:xfrm>
            <a:off x="1484213" y="118437"/>
            <a:ext cx="7654807" cy="830997"/>
          </a:xfrm>
          <a:prstGeom prst="rect">
            <a:avLst/>
          </a:prstGeom>
          <a:noFill/>
          <a:ln>
            <a:solidFill>
              <a:schemeClr val="tx1"/>
            </a:solidFill>
          </a:ln>
        </p:spPr>
        <p:txBody>
          <a:bodyPr wrap="square" rtlCol="0">
            <a:spAutoFit/>
          </a:bodyPr>
          <a:lstStyle/>
          <a:p>
            <a:r>
              <a:rPr lang="fr-FR" sz="4800" b="1" dirty="0" smtClean="0">
                <a:solidFill>
                  <a:schemeClr val="accent5">
                    <a:lumMod val="50000"/>
                  </a:schemeClr>
                </a:solidFill>
              </a:rPr>
              <a:t>CODATA: </a:t>
            </a:r>
            <a:r>
              <a:rPr lang="en-US" sz="3200" dirty="0" smtClean="0">
                <a:solidFill>
                  <a:schemeClr val="tx1">
                    <a:lumMod val="75000"/>
                    <a:lumOff val="25000"/>
                  </a:schemeClr>
                </a:solidFill>
              </a:rPr>
              <a:t>Mobilizing </a:t>
            </a:r>
            <a:r>
              <a:rPr lang="en-US" sz="3200" dirty="0">
                <a:solidFill>
                  <a:schemeClr val="tx1">
                    <a:lumMod val="75000"/>
                    <a:lumOff val="25000"/>
                  </a:schemeClr>
                </a:solidFill>
              </a:rPr>
              <a:t>the Data </a:t>
            </a:r>
            <a:r>
              <a:rPr lang="en-US" sz="3200" dirty="0" smtClean="0">
                <a:solidFill>
                  <a:schemeClr val="tx1">
                    <a:lumMod val="75000"/>
                    <a:lumOff val="25000"/>
                  </a:schemeClr>
                </a:solidFill>
              </a:rPr>
              <a:t>Revolution</a:t>
            </a:r>
            <a:endParaRPr lang="en-CA" sz="4800" dirty="0"/>
          </a:p>
        </p:txBody>
      </p:sp>
      <p:sp>
        <p:nvSpPr>
          <p:cNvPr id="6" name="Content Placeholder 2"/>
          <p:cNvSpPr>
            <a:spLocks noGrp="1"/>
          </p:cNvSpPr>
          <p:nvPr>
            <p:ph idx="1"/>
          </p:nvPr>
        </p:nvSpPr>
        <p:spPr>
          <a:xfrm>
            <a:off x="187504" y="1155976"/>
            <a:ext cx="4447876" cy="420481"/>
          </a:xfrm>
        </p:spPr>
        <p:txBody>
          <a:bodyPr>
            <a:noAutofit/>
          </a:bodyPr>
          <a:lstStyle/>
          <a:p>
            <a:pPr>
              <a:buNone/>
            </a:pPr>
            <a:r>
              <a:rPr lang="en-GB" sz="2400" b="1" dirty="0" smtClean="0">
                <a:solidFill>
                  <a:schemeClr val="accent1">
                    <a:lumMod val="75000"/>
                  </a:schemeClr>
                </a:solidFill>
              </a:rPr>
              <a:t>1) Principles, Policies and Practice</a:t>
            </a:r>
            <a:endParaRPr lang="fr-FR" sz="2400" dirty="0">
              <a:solidFill>
                <a:schemeClr val="tx1">
                  <a:lumMod val="75000"/>
                  <a:lumOff val="25000"/>
                </a:schemeClr>
              </a:solidFill>
            </a:endParaRPr>
          </a:p>
          <a:p>
            <a:pPr algn="ctr">
              <a:buNone/>
            </a:pPr>
            <a:endParaRPr lang="en-GB" sz="2400" b="1" dirty="0">
              <a:solidFill>
                <a:schemeClr val="accent1">
                  <a:lumMod val="75000"/>
                </a:schemeClr>
              </a:solidFill>
            </a:endParaRPr>
          </a:p>
        </p:txBody>
      </p:sp>
      <p:sp>
        <p:nvSpPr>
          <p:cNvPr id="7" name="Content Placeholder 2"/>
          <p:cNvSpPr txBox="1">
            <a:spLocks/>
          </p:cNvSpPr>
          <p:nvPr/>
        </p:nvSpPr>
        <p:spPr bwMode="auto">
          <a:xfrm>
            <a:off x="0" y="4039738"/>
            <a:ext cx="4608037" cy="2818260"/>
          </a:xfrm>
          <a:prstGeom prst="rect">
            <a:avLst/>
          </a:prstGeom>
          <a:noFill/>
          <a:ln w="9525" cmpd="thickThin">
            <a:solidFill>
              <a:schemeClr val="accent3">
                <a:lumMod val="50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1004888" rtl="0" eaLnBrk="1" fontAlgn="base" latinLnBrk="0" hangingPunct="1">
              <a:lnSpc>
                <a:spcPct val="100000"/>
              </a:lnSpc>
              <a:spcBef>
                <a:spcPct val="20000"/>
              </a:spcBef>
              <a:spcAft>
                <a:spcPct val="0"/>
              </a:spcAft>
              <a:buClrTx/>
              <a:buSzTx/>
              <a:buFontTx/>
              <a:buNone/>
              <a:tabLst/>
              <a:defRPr/>
            </a:pPr>
            <a:r>
              <a:rPr kumimoji="0" lang="en-GB" sz="2400" b="1" i="0" u="none" strike="noStrike" kern="0" cap="none" spc="0" normalizeH="0" baseline="0" noProof="0" dirty="0" smtClean="0">
                <a:ln>
                  <a:noFill/>
                </a:ln>
                <a:solidFill>
                  <a:schemeClr val="accent3">
                    <a:lumMod val="50000"/>
                  </a:schemeClr>
                </a:solidFill>
                <a:effectLst/>
                <a:uLnTx/>
                <a:uFillTx/>
                <a:latin typeface="+mn-lt"/>
                <a:ea typeface="+mn-ea"/>
                <a:cs typeface="+mn-cs"/>
              </a:rPr>
              <a:t>2) Capacity Building</a:t>
            </a:r>
            <a:endParaRPr kumimoji="0" lang="en-GB" sz="2400" b="1" i="0" u="none" strike="noStrike" kern="0" cap="none" spc="0" normalizeH="0" baseline="0" noProof="0" dirty="0">
              <a:ln>
                <a:noFill/>
              </a:ln>
              <a:solidFill>
                <a:schemeClr val="accent3">
                  <a:lumMod val="50000"/>
                </a:schemeClr>
              </a:solidFill>
              <a:effectLst/>
              <a:uLnTx/>
              <a:uFillTx/>
              <a:latin typeface="+mn-lt"/>
              <a:ea typeface="+mn-ea"/>
              <a:cs typeface="+mn-cs"/>
            </a:endParaRPr>
          </a:p>
        </p:txBody>
      </p:sp>
      <p:sp>
        <p:nvSpPr>
          <p:cNvPr id="8" name="Content Placeholder 2"/>
          <p:cNvSpPr txBox="1">
            <a:spLocks/>
          </p:cNvSpPr>
          <p:nvPr/>
        </p:nvSpPr>
        <p:spPr bwMode="auto">
          <a:xfrm>
            <a:off x="4800600" y="944561"/>
            <a:ext cx="4092575" cy="6560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1004888" rtl="0" eaLnBrk="1" fontAlgn="base" latinLnBrk="0" hangingPunct="1">
              <a:lnSpc>
                <a:spcPct val="100000"/>
              </a:lnSpc>
              <a:spcBef>
                <a:spcPct val="20000"/>
              </a:spcBef>
              <a:spcAft>
                <a:spcPct val="0"/>
              </a:spcAft>
              <a:buClrTx/>
              <a:buSzTx/>
              <a:buFontTx/>
              <a:buNone/>
              <a:tabLst/>
              <a:defRPr/>
            </a:pPr>
            <a:r>
              <a:rPr kumimoji="0" lang="en-GB" sz="2400" b="1" i="0" u="none" strike="noStrike" kern="0" cap="none" spc="0" normalizeH="0" noProof="0" dirty="0" smtClean="0">
                <a:ln>
                  <a:noFill/>
                </a:ln>
                <a:solidFill>
                  <a:schemeClr val="accent2">
                    <a:lumMod val="75000"/>
                  </a:schemeClr>
                </a:solidFill>
                <a:effectLst/>
                <a:uLnTx/>
                <a:uFillTx/>
                <a:latin typeface="+mn-lt"/>
                <a:ea typeface="+mn-ea"/>
                <a:cs typeface="+mn-cs"/>
              </a:rPr>
              <a:t>3) Frontiers of Data Science</a:t>
            </a:r>
            <a:endParaRPr kumimoji="0" lang="en-GB" sz="2400" b="1" i="0" u="none" strike="noStrike" kern="0" cap="none" spc="0" normalizeH="0" baseline="0" noProof="0" dirty="0">
              <a:ln>
                <a:noFill/>
              </a:ln>
              <a:solidFill>
                <a:schemeClr val="accent2">
                  <a:lumMod val="75000"/>
                </a:schemeClr>
              </a:solidFill>
              <a:effectLst/>
              <a:uLnTx/>
              <a:uFillTx/>
              <a:latin typeface="+mn-lt"/>
              <a:ea typeface="+mn-ea"/>
              <a:cs typeface="+mn-cs"/>
            </a:endParaRPr>
          </a:p>
        </p:txBody>
      </p:sp>
      <p:sp>
        <p:nvSpPr>
          <p:cNvPr id="20" name="Content Placeholder 2"/>
          <p:cNvSpPr txBox="1">
            <a:spLocks/>
          </p:cNvSpPr>
          <p:nvPr/>
        </p:nvSpPr>
        <p:spPr bwMode="auto">
          <a:xfrm>
            <a:off x="4800600" y="4509073"/>
            <a:ext cx="4338420"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1004888" rtl="0" eaLnBrk="1" fontAlgn="base" latinLnBrk="0" hangingPunct="1">
              <a:lnSpc>
                <a:spcPct val="100000"/>
              </a:lnSpc>
              <a:spcBef>
                <a:spcPct val="20000"/>
              </a:spcBef>
              <a:spcAft>
                <a:spcPct val="0"/>
              </a:spcAft>
              <a:buClrTx/>
              <a:buSzTx/>
              <a:buFontTx/>
              <a:buNone/>
              <a:tabLst/>
              <a:defRPr/>
            </a:pPr>
            <a:r>
              <a:rPr kumimoji="0" lang="en-GB" sz="1800" b="1" i="0" u="none" strike="noStrike" kern="0" cap="none" spc="0" normalizeH="0" baseline="0" noProof="0" dirty="0" err="1" smtClean="0">
                <a:ln>
                  <a:noFill/>
                </a:ln>
                <a:solidFill>
                  <a:schemeClr val="tx2"/>
                </a:solidFill>
                <a:effectLst/>
                <a:uLnTx/>
                <a:uFillTx/>
                <a:latin typeface="+mn-lt"/>
                <a:ea typeface="+mn-ea"/>
                <a:cs typeface="+mn-cs"/>
              </a:rPr>
              <a:t>SciDataCon</a:t>
            </a:r>
            <a:r>
              <a:rPr kumimoji="0" lang="en-GB" sz="1800" b="1" i="0" u="none" strike="noStrike" kern="0" cap="none" spc="0" normalizeH="0" noProof="0" dirty="0" smtClean="0">
                <a:ln>
                  <a:noFill/>
                </a:ln>
                <a:solidFill>
                  <a:schemeClr val="tx2"/>
                </a:solidFill>
                <a:effectLst/>
                <a:uLnTx/>
                <a:uFillTx/>
                <a:latin typeface="+mn-lt"/>
                <a:ea typeface="+mn-ea"/>
                <a:cs typeface="+mn-cs"/>
              </a:rPr>
              <a:t> 2016, 11-13 Sept, Denver, CO.</a:t>
            </a:r>
          </a:p>
        </p:txBody>
      </p:sp>
      <p:pic>
        <p:nvPicPr>
          <p:cNvPr id="24" name="Picture 23" descr="icsu-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82834" y="1582498"/>
            <a:ext cx="1391691" cy="450402"/>
          </a:xfrm>
          <a:prstGeom prst="rect">
            <a:avLst/>
          </a:prstGeom>
        </p:spPr>
      </p:pic>
      <p:pic>
        <p:nvPicPr>
          <p:cNvPr id="26" name="Picture 25" descr="Policy Briefing.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879" y="1582499"/>
            <a:ext cx="959021" cy="1356164"/>
          </a:xfrm>
          <a:prstGeom prst="rect">
            <a:avLst/>
          </a:prstGeom>
        </p:spPr>
      </p:pic>
      <p:pic>
        <p:nvPicPr>
          <p:cNvPr id="33" name="Picture 32" descr="Jianhui Training.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7901" y="4801173"/>
            <a:ext cx="1929174" cy="1004737"/>
          </a:xfrm>
          <a:prstGeom prst="rect">
            <a:avLst/>
          </a:prstGeom>
        </p:spPr>
      </p:pic>
      <p:sp>
        <p:nvSpPr>
          <p:cNvPr id="39" name="TextBox 38"/>
          <p:cNvSpPr txBox="1"/>
          <p:nvPr/>
        </p:nvSpPr>
        <p:spPr>
          <a:xfrm>
            <a:off x="4827793" y="3866325"/>
            <a:ext cx="3004272" cy="400110"/>
          </a:xfrm>
          <a:prstGeom prst="rect">
            <a:avLst/>
          </a:prstGeom>
          <a:noFill/>
        </p:spPr>
        <p:txBody>
          <a:bodyPr wrap="square" rtlCol="0">
            <a:spAutoFit/>
          </a:bodyPr>
          <a:lstStyle/>
          <a:p>
            <a:pPr algn="ctr"/>
            <a:r>
              <a:rPr lang="fr-FR" sz="2000" b="1" dirty="0" smtClean="0">
                <a:solidFill>
                  <a:schemeClr val="accent5">
                    <a:lumMod val="50000"/>
                  </a:schemeClr>
                </a:solidFill>
                <a:latin typeface="Gill Sans MT"/>
                <a:cs typeface="Gill Sans MT"/>
              </a:rPr>
              <a:t>Data Science Journal</a:t>
            </a:r>
            <a:endParaRPr lang="fr-FR" sz="2000" b="1" dirty="0">
              <a:solidFill>
                <a:schemeClr val="accent5">
                  <a:lumMod val="50000"/>
                </a:schemeClr>
              </a:solidFill>
              <a:latin typeface="Gill Sans MT"/>
              <a:cs typeface="Gill Sans MT"/>
            </a:endParaRPr>
          </a:p>
        </p:txBody>
      </p:sp>
      <p:pic>
        <p:nvPicPr>
          <p:cNvPr id="40" name="Picture 39" descr="SOAE.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74525" y="1968778"/>
            <a:ext cx="865447" cy="1223696"/>
          </a:xfrm>
          <a:prstGeom prst="rect">
            <a:avLst/>
          </a:prstGeom>
        </p:spPr>
      </p:pic>
      <p:pic>
        <p:nvPicPr>
          <p:cNvPr id="31" name="Picture 30" descr="Data Citation Logo - small(1).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90895" y="1576457"/>
            <a:ext cx="761789" cy="502022"/>
          </a:xfrm>
          <a:prstGeom prst="rect">
            <a:avLst/>
          </a:prstGeom>
        </p:spPr>
      </p:pic>
      <p:pic>
        <p:nvPicPr>
          <p:cNvPr id="32" name="Picture 31" descr="Ubiquity Logo.png"/>
          <p:cNvPicPr>
            <a:picLocks noChangeAspect="1"/>
          </p:cNvPicPr>
          <p:nvPr/>
        </p:nvPicPr>
        <p:blipFill>
          <a:blip r:embed="rId10"/>
          <a:stretch>
            <a:fillRect/>
          </a:stretch>
        </p:blipFill>
        <p:spPr>
          <a:xfrm>
            <a:off x="4898884" y="3186411"/>
            <a:ext cx="2634815" cy="549647"/>
          </a:xfrm>
          <a:prstGeom prst="rect">
            <a:avLst/>
          </a:prstGeom>
        </p:spPr>
      </p:pic>
      <p:cxnSp>
        <p:nvCxnSpPr>
          <p:cNvPr id="43" name="Straight Connector 42"/>
          <p:cNvCxnSpPr/>
          <p:nvPr/>
        </p:nvCxnSpPr>
        <p:spPr>
          <a:xfrm rot="5400000">
            <a:off x="1707011" y="3911611"/>
            <a:ext cx="5856739" cy="36038"/>
          </a:xfrm>
          <a:prstGeom prst="line">
            <a:avLst/>
          </a:prstGeom>
          <a:ln w="38100" cap="flat" cmpd="sng" algn="ctr">
            <a:solidFill>
              <a:schemeClr val="tx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0800000">
            <a:off x="18879" y="3960359"/>
            <a:ext cx="4589158" cy="1588"/>
          </a:xfrm>
          <a:prstGeom prst="line">
            <a:avLst/>
          </a:prstGeom>
          <a:ln w="57150" cap="flat" cmpd="sng" algn="ctr">
            <a:solidFill>
              <a:schemeClr val="tx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7" name="Picture 46" descr="GEO Benefits of Open Data Sharing.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29419" y="2361333"/>
            <a:ext cx="923265" cy="1308612"/>
          </a:xfrm>
          <a:prstGeom prst="rect">
            <a:avLst/>
          </a:prstGeom>
        </p:spPr>
      </p:pic>
      <p:pic>
        <p:nvPicPr>
          <p:cNvPr id="48" name="Picture 47" descr="Open Data Accord.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77223" y="2361333"/>
            <a:ext cx="911406" cy="1288831"/>
          </a:xfrm>
          <a:prstGeom prst="rect">
            <a:avLst/>
          </a:prstGeom>
        </p:spPr>
      </p:pic>
      <p:pic>
        <p:nvPicPr>
          <p:cNvPr id="49" name="Picture 48" descr="GEO.png"/>
          <p:cNvPicPr>
            <a:picLocks noChangeAspect="1"/>
          </p:cNvPicPr>
          <p:nvPr/>
        </p:nvPicPr>
        <p:blipFill>
          <a:blip r:embed="rId13"/>
          <a:stretch>
            <a:fillRect/>
          </a:stretch>
        </p:blipFill>
        <p:spPr>
          <a:xfrm>
            <a:off x="159721" y="3103710"/>
            <a:ext cx="749300" cy="668294"/>
          </a:xfrm>
          <a:prstGeom prst="rect">
            <a:avLst/>
          </a:prstGeom>
        </p:spPr>
      </p:pic>
      <p:sp>
        <p:nvSpPr>
          <p:cNvPr id="2" name="Rectangle 1"/>
          <p:cNvSpPr/>
          <p:nvPr/>
        </p:nvSpPr>
        <p:spPr>
          <a:xfrm>
            <a:off x="18878" y="4066380"/>
            <a:ext cx="4589158" cy="2818262"/>
          </a:xfrm>
          <a:prstGeom prst="rect">
            <a:avLst/>
          </a:prstGeom>
          <a:gradFill flip="none" rotWithShape="1">
            <a:gsLst>
              <a:gs pos="0">
                <a:srgbClr val="8488C4">
                  <a:alpha val="33000"/>
                </a:srgbClr>
              </a:gs>
              <a:gs pos="47000">
                <a:srgbClr val="D4DEFF"/>
              </a:gs>
              <a:gs pos="83000">
                <a:srgbClr val="D4DEFF"/>
              </a:gs>
              <a:gs pos="100000">
                <a:srgbClr val="96AB94"/>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1" name="Rectangle 40"/>
          <p:cNvSpPr/>
          <p:nvPr/>
        </p:nvSpPr>
        <p:spPr>
          <a:xfrm>
            <a:off x="4691187" y="952097"/>
            <a:ext cx="4447833" cy="5856738"/>
          </a:xfrm>
          <a:prstGeom prst="rect">
            <a:avLst/>
          </a:prstGeom>
          <a:gradFill flip="none" rotWithShape="1">
            <a:gsLst>
              <a:gs pos="0">
                <a:srgbClr val="8488C4">
                  <a:alpha val="33000"/>
                </a:srgbClr>
              </a:gs>
              <a:gs pos="47000">
                <a:srgbClr val="D4DEFF"/>
              </a:gs>
              <a:gs pos="83000">
                <a:srgbClr val="D4DEFF"/>
              </a:gs>
              <a:gs pos="100000">
                <a:srgbClr val="96AB94"/>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84312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1392955" cy="1080000"/>
          </a:xfrm>
          <a:prstGeom prst="rect">
            <a:avLst/>
          </a:prstGeom>
        </p:spPr>
      </p:pic>
      <p:sp>
        <p:nvSpPr>
          <p:cNvPr id="10" name="TextBox 9"/>
          <p:cNvSpPr txBox="1"/>
          <p:nvPr/>
        </p:nvSpPr>
        <p:spPr>
          <a:xfrm>
            <a:off x="1028067" y="540000"/>
            <a:ext cx="7688274" cy="584776"/>
          </a:xfrm>
          <a:prstGeom prst="rect">
            <a:avLst/>
          </a:prstGeom>
          <a:noFill/>
        </p:spPr>
        <p:txBody>
          <a:bodyPr wrap="square" rtlCol="0">
            <a:spAutoFit/>
          </a:bodyPr>
          <a:lstStyle/>
          <a:p>
            <a:pPr algn="ctr"/>
            <a:r>
              <a:rPr lang="en-US" sz="3200" b="1" dirty="0" smtClean="0">
                <a:solidFill>
                  <a:schemeClr val="tx1">
                    <a:lumMod val="75000"/>
                    <a:lumOff val="25000"/>
                  </a:schemeClr>
                </a:solidFill>
              </a:rPr>
              <a:t>The Value of Open Data Sharing</a:t>
            </a:r>
            <a:endParaRPr lang="fr-FR" sz="3200" b="1" dirty="0">
              <a:solidFill>
                <a:schemeClr val="tx1">
                  <a:lumMod val="75000"/>
                  <a:lumOff val="25000"/>
                </a:schemeClr>
              </a:solidFill>
            </a:endParaRPr>
          </a:p>
        </p:txBody>
      </p:sp>
      <p:sp>
        <p:nvSpPr>
          <p:cNvPr id="11" name="TextBox 10"/>
          <p:cNvSpPr txBox="1"/>
          <p:nvPr/>
        </p:nvSpPr>
        <p:spPr>
          <a:xfrm>
            <a:off x="3869650" y="1829763"/>
            <a:ext cx="5038375" cy="3877985"/>
          </a:xfrm>
          <a:prstGeom prst="rect">
            <a:avLst/>
          </a:prstGeom>
          <a:noFill/>
        </p:spPr>
        <p:txBody>
          <a:bodyPr wrap="square" rtlCol="0">
            <a:spAutoFit/>
          </a:bodyPr>
          <a:lstStyle/>
          <a:p>
            <a:pPr marL="342900" indent="-342900">
              <a:spcAft>
                <a:spcPts val="600"/>
              </a:spcAft>
              <a:buFont typeface="Wingdings" charset="2"/>
              <a:buChar char="§"/>
            </a:pPr>
            <a:r>
              <a:rPr lang="en-US" b="1" dirty="0" smtClean="0">
                <a:solidFill>
                  <a:schemeClr val="tx1">
                    <a:lumMod val="75000"/>
                    <a:lumOff val="25000"/>
                  </a:schemeClr>
                </a:solidFill>
              </a:rPr>
              <a:t>Report by CODATA for GEO</a:t>
            </a:r>
          </a:p>
          <a:p>
            <a:pPr marL="342900" indent="-342900">
              <a:spcAft>
                <a:spcPts val="600"/>
              </a:spcAft>
              <a:buFont typeface="Wingdings" charset="2"/>
              <a:buChar char="§"/>
            </a:pPr>
            <a:endParaRPr lang="en-US" b="1" dirty="0" smtClean="0">
              <a:solidFill>
                <a:schemeClr val="tx1">
                  <a:lumMod val="75000"/>
                  <a:lumOff val="25000"/>
                </a:schemeClr>
              </a:solidFill>
            </a:endParaRPr>
          </a:p>
          <a:p>
            <a:pPr marL="342900" indent="-342900">
              <a:spcAft>
                <a:spcPts val="600"/>
              </a:spcAft>
              <a:buFont typeface="Wingdings" charset="2"/>
              <a:buChar char="§"/>
            </a:pPr>
            <a:r>
              <a:rPr lang="en-US" dirty="0">
                <a:solidFill>
                  <a:schemeClr val="tx1">
                    <a:lumMod val="75000"/>
                    <a:lumOff val="25000"/>
                  </a:schemeClr>
                </a:solidFill>
              </a:rPr>
              <a:t>A</a:t>
            </a:r>
            <a:r>
              <a:rPr lang="en-US" dirty="0" smtClean="0">
                <a:solidFill>
                  <a:schemeClr val="tx1">
                    <a:lumMod val="75000"/>
                    <a:lumOff val="25000"/>
                  </a:schemeClr>
                </a:solidFill>
              </a:rPr>
              <a:t> concise, accessible, high-level synthesis of arguments and evidence of the benefits and value of open data sharing.</a:t>
            </a:r>
          </a:p>
          <a:p>
            <a:pPr marL="342900" indent="-342900">
              <a:spcAft>
                <a:spcPts val="600"/>
              </a:spcAft>
              <a:buFont typeface="Wingdings" charset="2"/>
              <a:buChar char="§"/>
            </a:pPr>
            <a:endParaRPr lang="en-US" dirty="0" smtClean="0">
              <a:solidFill>
                <a:schemeClr val="tx1">
                  <a:lumMod val="75000"/>
                  <a:lumOff val="25000"/>
                </a:schemeClr>
              </a:solidFill>
            </a:endParaRPr>
          </a:p>
          <a:p>
            <a:pPr marL="342900" indent="-342900">
              <a:spcAft>
                <a:spcPts val="600"/>
              </a:spcAft>
              <a:buFont typeface="Wingdings" charset="2"/>
              <a:buChar char="§"/>
            </a:pPr>
            <a:r>
              <a:rPr lang="en-US" dirty="0" smtClean="0">
                <a:solidFill>
                  <a:schemeClr val="tx1">
                    <a:lumMod val="75000"/>
                    <a:lumOff val="25000"/>
                  </a:schemeClr>
                </a:solidFill>
              </a:rPr>
              <a:t>Available at </a:t>
            </a:r>
            <a:r>
              <a:rPr lang="en-US" dirty="0" smtClean="0">
                <a:solidFill>
                  <a:schemeClr val="tx1">
                    <a:lumMod val="75000"/>
                    <a:lumOff val="25000"/>
                  </a:schemeClr>
                </a:solidFill>
                <a:hlinkClick r:id="rId5"/>
              </a:rPr>
              <a:t>http://dx.doi.org/10.5281/zenodo.33830</a:t>
            </a:r>
            <a:r>
              <a:rPr lang="en-US" dirty="0" smtClean="0">
                <a:solidFill>
                  <a:schemeClr val="tx1">
                    <a:lumMod val="75000"/>
                    <a:lumOff val="25000"/>
                  </a:schemeClr>
                </a:solidFill>
              </a:rPr>
              <a:t> </a:t>
            </a:r>
          </a:p>
          <a:p>
            <a:pPr marL="342900" indent="-342900">
              <a:spcAft>
                <a:spcPts val="600"/>
              </a:spcAft>
              <a:buFont typeface="Wingdings" charset="2"/>
              <a:buChar char="§"/>
            </a:pPr>
            <a:endParaRPr lang="en-US" dirty="0" smtClean="0">
              <a:solidFill>
                <a:schemeClr val="tx1">
                  <a:lumMod val="75000"/>
                  <a:lumOff val="25000"/>
                </a:schemeClr>
              </a:solidFill>
            </a:endParaRPr>
          </a:p>
          <a:p>
            <a:pPr marL="342900" indent="-342900">
              <a:spcAft>
                <a:spcPts val="600"/>
              </a:spcAft>
              <a:buFont typeface="Wingdings" charset="2"/>
              <a:buChar char="§"/>
            </a:pPr>
            <a:r>
              <a:rPr lang="en-US" b="1" dirty="0" smtClean="0">
                <a:solidFill>
                  <a:schemeClr val="tx1">
                    <a:lumMod val="75000"/>
                    <a:lumOff val="25000"/>
                  </a:schemeClr>
                </a:solidFill>
              </a:rPr>
              <a:t>GEO DSWG is building on this work with further examples: would be valuable to work with this community.</a:t>
            </a:r>
          </a:p>
        </p:txBody>
      </p:sp>
      <p:pic>
        <p:nvPicPr>
          <p:cNvPr id="6" name="Picture 5" descr="GEO Benefits of Open Data Sharing.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6150" y="1413828"/>
            <a:ext cx="3663501" cy="5192550"/>
          </a:xfrm>
          <a:prstGeom prst="rect">
            <a:avLst/>
          </a:prstGeom>
        </p:spPr>
      </p:pic>
      <p:sp>
        <p:nvSpPr>
          <p:cNvPr id="7" name="Content Placeholder 2"/>
          <p:cNvSpPr>
            <a:spLocks noGrp="1"/>
          </p:cNvSpPr>
          <p:nvPr>
            <p:ph idx="1"/>
          </p:nvPr>
        </p:nvSpPr>
        <p:spPr>
          <a:xfrm>
            <a:off x="1262023" y="97844"/>
            <a:ext cx="3829663" cy="442156"/>
          </a:xfrm>
        </p:spPr>
        <p:txBody>
          <a:bodyPr>
            <a:noAutofit/>
          </a:bodyPr>
          <a:lstStyle/>
          <a:p>
            <a:pPr algn="ctr">
              <a:buNone/>
            </a:pPr>
            <a:r>
              <a:rPr lang="en-GB" sz="1800" b="1" dirty="0" smtClean="0">
                <a:solidFill>
                  <a:schemeClr val="accent1">
                    <a:lumMod val="75000"/>
                  </a:schemeClr>
                </a:solidFill>
              </a:rPr>
              <a:t>Principles, Policies and Practice: </a:t>
            </a:r>
            <a:endParaRPr lang="en-GB" sz="1800"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1392955" cy="1080000"/>
          </a:xfrm>
          <a:prstGeom prst="rect">
            <a:avLst/>
          </a:prstGeom>
        </p:spPr>
      </p:pic>
      <p:sp>
        <p:nvSpPr>
          <p:cNvPr id="10" name="TextBox 9"/>
          <p:cNvSpPr txBox="1"/>
          <p:nvPr/>
        </p:nvSpPr>
        <p:spPr>
          <a:xfrm>
            <a:off x="903437" y="442156"/>
            <a:ext cx="7688274" cy="1077218"/>
          </a:xfrm>
          <a:prstGeom prst="rect">
            <a:avLst/>
          </a:prstGeom>
          <a:noFill/>
        </p:spPr>
        <p:txBody>
          <a:bodyPr wrap="square" rtlCol="0">
            <a:spAutoFit/>
          </a:bodyPr>
          <a:lstStyle/>
          <a:p>
            <a:pPr lvl="0" algn="ctr"/>
            <a:r>
              <a:rPr lang="en-US" sz="3200" b="1" kern="0" dirty="0" smtClean="0">
                <a:solidFill>
                  <a:srgbClr val="1F497D"/>
                </a:solidFill>
              </a:rPr>
              <a:t>The Case for Open Data</a:t>
            </a:r>
          </a:p>
          <a:p>
            <a:pPr lvl="0" algn="ctr"/>
            <a:r>
              <a:rPr lang="en-US" sz="3200" b="1" kern="0" dirty="0" smtClean="0">
                <a:solidFill>
                  <a:srgbClr val="1F497D"/>
                </a:solidFill>
              </a:rPr>
              <a:t>in a Big Data World</a:t>
            </a:r>
          </a:p>
        </p:txBody>
      </p:sp>
      <p:sp>
        <p:nvSpPr>
          <p:cNvPr id="11" name="TextBox 10"/>
          <p:cNvSpPr txBox="1"/>
          <p:nvPr/>
        </p:nvSpPr>
        <p:spPr>
          <a:xfrm>
            <a:off x="137652" y="1707835"/>
            <a:ext cx="4954034" cy="5016758"/>
          </a:xfrm>
          <a:prstGeom prst="rect">
            <a:avLst/>
          </a:prstGeom>
          <a:noFill/>
        </p:spPr>
        <p:txBody>
          <a:bodyPr wrap="square" rtlCol="0">
            <a:spAutoFit/>
          </a:bodyPr>
          <a:lstStyle/>
          <a:p>
            <a:pPr marL="342900" indent="-342900">
              <a:spcAft>
                <a:spcPts val="600"/>
              </a:spcAft>
              <a:buFont typeface="Arial"/>
              <a:buChar char="•"/>
            </a:pPr>
            <a:r>
              <a:rPr lang="en-US" sz="2000" b="1" dirty="0" smtClean="0">
                <a:solidFill>
                  <a:schemeClr val="tx1">
                    <a:lumMod val="75000"/>
                    <a:lumOff val="25000"/>
                  </a:schemeClr>
                </a:solidFill>
              </a:rPr>
              <a:t>Endorsed by GEO</a:t>
            </a:r>
          </a:p>
          <a:p>
            <a:pPr marL="342900" indent="-342900">
              <a:spcAft>
                <a:spcPts val="600"/>
              </a:spcAft>
              <a:buFont typeface="Arial"/>
              <a:buChar char="•"/>
            </a:pPr>
            <a:endParaRPr lang="en-US" sz="2000" b="1" dirty="0">
              <a:solidFill>
                <a:schemeClr val="tx1">
                  <a:lumMod val="75000"/>
                  <a:lumOff val="25000"/>
                </a:schemeClr>
              </a:solidFill>
            </a:endParaRPr>
          </a:p>
          <a:p>
            <a:pPr marL="342900" indent="-342900">
              <a:spcAft>
                <a:spcPts val="600"/>
              </a:spcAft>
              <a:buFont typeface="Arial"/>
              <a:buChar char="•"/>
            </a:pPr>
            <a:r>
              <a:rPr lang="en-US" sz="2000" b="1" dirty="0" smtClean="0">
                <a:solidFill>
                  <a:schemeClr val="tx1">
                    <a:lumMod val="75000"/>
                    <a:lumOff val="25000"/>
                  </a:schemeClr>
                </a:solidFill>
              </a:rPr>
              <a:t>Science International Accord on Open Data in a Big Data World: </a:t>
            </a:r>
            <a:r>
              <a:rPr lang="en-US" sz="2000" b="1" dirty="0" smtClean="0">
                <a:solidFill>
                  <a:schemeClr val="tx1">
                    <a:lumMod val="75000"/>
                    <a:lumOff val="25000"/>
                  </a:schemeClr>
                </a:solidFill>
                <a:hlinkClick r:id="rId5"/>
              </a:rPr>
              <a:t>http://www.science-international.org/</a:t>
            </a:r>
            <a:r>
              <a:rPr lang="en-US" sz="2000" b="1" dirty="0" smtClean="0">
                <a:solidFill>
                  <a:schemeClr val="tx1">
                    <a:lumMod val="75000"/>
                    <a:lumOff val="25000"/>
                  </a:schemeClr>
                </a:solidFill>
              </a:rPr>
              <a:t> </a:t>
            </a:r>
          </a:p>
          <a:p>
            <a:pPr marL="342900" indent="-342900">
              <a:spcAft>
                <a:spcPts val="600"/>
              </a:spcAft>
              <a:buFont typeface="Arial"/>
              <a:buChar char="•"/>
            </a:pPr>
            <a:endParaRPr lang="en-US" sz="2000" b="1" dirty="0" smtClean="0">
              <a:solidFill>
                <a:schemeClr val="tx1">
                  <a:lumMod val="75000"/>
                  <a:lumOff val="25000"/>
                </a:schemeClr>
              </a:solidFill>
            </a:endParaRPr>
          </a:p>
          <a:p>
            <a:pPr marL="342900" indent="-342900">
              <a:spcAft>
                <a:spcPts val="600"/>
              </a:spcAft>
              <a:buFont typeface="Arial"/>
              <a:buChar char="•"/>
            </a:pPr>
            <a:r>
              <a:rPr lang="en-US" sz="2000" dirty="0" smtClean="0">
                <a:solidFill>
                  <a:schemeClr val="tx1">
                    <a:lumMod val="75000"/>
                    <a:lumOff val="25000"/>
                  </a:schemeClr>
                </a:solidFill>
              </a:rPr>
              <a:t>This document presents a powerful case that data should be open by default.</a:t>
            </a:r>
          </a:p>
          <a:p>
            <a:pPr marL="342900" indent="-342900">
              <a:spcAft>
                <a:spcPts val="600"/>
              </a:spcAft>
              <a:buFont typeface="Arial"/>
              <a:buChar char="•"/>
            </a:pPr>
            <a:endParaRPr lang="en-US" sz="2000" dirty="0" smtClean="0">
              <a:solidFill>
                <a:schemeClr val="tx1">
                  <a:lumMod val="75000"/>
                  <a:lumOff val="25000"/>
                </a:schemeClr>
              </a:solidFill>
            </a:endParaRPr>
          </a:p>
          <a:p>
            <a:pPr marL="342900" indent="-342900">
              <a:spcAft>
                <a:spcPts val="600"/>
              </a:spcAft>
              <a:buFont typeface="Arial"/>
              <a:buChar char="•"/>
            </a:pPr>
            <a:r>
              <a:rPr lang="en-US" sz="2000" dirty="0" smtClean="0">
                <a:solidFill>
                  <a:schemeClr val="tx1">
                    <a:lumMod val="75000"/>
                    <a:lumOff val="25000"/>
                  </a:schemeClr>
                </a:solidFill>
              </a:rPr>
              <a:t>Supported by four major international science </a:t>
            </a:r>
            <a:r>
              <a:rPr lang="en-US" sz="2000" dirty="0" err="1" smtClean="0">
                <a:solidFill>
                  <a:schemeClr val="tx1">
                    <a:lumMod val="75000"/>
                    <a:lumOff val="25000"/>
                  </a:schemeClr>
                </a:solidFill>
              </a:rPr>
              <a:t>organisations</a:t>
            </a:r>
            <a:r>
              <a:rPr lang="en-US" sz="2000" dirty="0" smtClean="0">
                <a:solidFill>
                  <a:schemeClr val="tx1">
                    <a:lumMod val="75000"/>
                    <a:lumOff val="25000"/>
                  </a:schemeClr>
                </a:solidFill>
              </a:rPr>
              <a:t>.</a:t>
            </a:r>
          </a:p>
          <a:p>
            <a:pPr marL="342900" indent="-342900">
              <a:spcAft>
                <a:spcPts val="600"/>
              </a:spcAft>
              <a:buFont typeface="Arial"/>
              <a:buChar char="•"/>
            </a:pPr>
            <a:endParaRPr lang="en-US" sz="2000" dirty="0" smtClean="0">
              <a:solidFill>
                <a:schemeClr val="tx1">
                  <a:lumMod val="75000"/>
                  <a:lumOff val="25000"/>
                </a:schemeClr>
              </a:solidFill>
            </a:endParaRPr>
          </a:p>
          <a:p>
            <a:pPr marL="342900" indent="-342900">
              <a:spcAft>
                <a:spcPts val="600"/>
              </a:spcAft>
              <a:buFont typeface="Arial"/>
              <a:buChar char="•"/>
            </a:pPr>
            <a:r>
              <a:rPr lang="en-US" sz="2000" dirty="0" smtClean="0">
                <a:solidFill>
                  <a:schemeClr val="tx1">
                    <a:lumMod val="75000"/>
                    <a:lumOff val="25000"/>
                  </a:schemeClr>
                </a:solidFill>
              </a:rPr>
              <a:t>Endorsements: over 100 </a:t>
            </a:r>
            <a:r>
              <a:rPr lang="en-US" sz="2000" dirty="0" err="1" smtClean="0">
                <a:solidFill>
                  <a:schemeClr val="tx1">
                    <a:lumMod val="75000"/>
                    <a:lumOff val="25000"/>
                  </a:schemeClr>
                </a:solidFill>
              </a:rPr>
              <a:t>organisations</a:t>
            </a:r>
            <a:r>
              <a:rPr lang="en-US" sz="2000" dirty="0" smtClean="0">
                <a:solidFill>
                  <a:schemeClr val="tx1">
                    <a:lumMod val="75000"/>
                    <a:lumOff val="25000"/>
                  </a:schemeClr>
                </a:solidFill>
              </a:rPr>
              <a:t> so far.</a:t>
            </a:r>
          </a:p>
        </p:txBody>
      </p:sp>
      <p:pic>
        <p:nvPicPr>
          <p:cNvPr id="5" name="Picture 4" descr="Open Data Accord.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27573" y="1425677"/>
            <a:ext cx="3916427" cy="5432324"/>
          </a:xfrm>
          <a:prstGeom prst="rect">
            <a:avLst/>
          </a:prstGeom>
        </p:spPr>
      </p:pic>
      <p:sp>
        <p:nvSpPr>
          <p:cNvPr id="6" name="Content Placeholder 2"/>
          <p:cNvSpPr>
            <a:spLocks noGrp="1"/>
          </p:cNvSpPr>
          <p:nvPr>
            <p:ph idx="1"/>
          </p:nvPr>
        </p:nvSpPr>
        <p:spPr>
          <a:xfrm>
            <a:off x="1262023" y="97844"/>
            <a:ext cx="3829663" cy="442156"/>
          </a:xfrm>
        </p:spPr>
        <p:txBody>
          <a:bodyPr>
            <a:noAutofit/>
          </a:bodyPr>
          <a:lstStyle/>
          <a:p>
            <a:pPr algn="ctr">
              <a:buNone/>
            </a:pPr>
            <a:r>
              <a:rPr lang="en-GB" sz="1800" b="1" dirty="0" smtClean="0">
                <a:solidFill>
                  <a:schemeClr val="accent1">
                    <a:lumMod val="75000"/>
                  </a:schemeClr>
                </a:solidFill>
              </a:rPr>
              <a:t>Principles, Policies and Practice: </a:t>
            </a:r>
            <a:endParaRPr lang="en-GB" sz="1800"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1392955" cy="1080000"/>
          </a:xfrm>
          <a:prstGeom prst="rect">
            <a:avLst/>
          </a:prstGeom>
        </p:spPr>
      </p:pic>
      <p:sp>
        <p:nvSpPr>
          <p:cNvPr id="10" name="TextBox 9"/>
          <p:cNvSpPr txBox="1"/>
          <p:nvPr/>
        </p:nvSpPr>
        <p:spPr>
          <a:xfrm>
            <a:off x="1718180" y="393366"/>
            <a:ext cx="6578810" cy="1077218"/>
          </a:xfrm>
          <a:prstGeom prst="rect">
            <a:avLst/>
          </a:prstGeom>
          <a:noFill/>
        </p:spPr>
        <p:txBody>
          <a:bodyPr wrap="square" rtlCol="0">
            <a:spAutoFit/>
          </a:bodyPr>
          <a:lstStyle/>
          <a:p>
            <a:pPr algn="ctr">
              <a:buNone/>
            </a:pPr>
            <a:r>
              <a:rPr lang="en-GB" sz="3200" b="1" dirty="0" smtClean="0">
                <a:solidFill>
                  <a:schemeClr val="accent1">
                    <a:lumMod val="75000"/>
                  </a:schemeClr>
                </a:solidFill>
              </a:rPr>
              <a:t>Data Policies Assessment and </a:t>
            </a:r>
            <a:r>
              <a:rPr lang="en-GB" sz="3200" b="1" dirty="0" err="1" smtClean="0">
                <a:solidFill>
                  <a:schemeClr val="accent1">
                    <a:lumMod val="75000"/>
                  </a:schemeClr>
                </a:solidFill>
              </a:rPr>
              <a:t>Collabortion</a:t>
            </a:r>
            <a:endParaRPr lang="en-GB" sz="3200" b="1" dirty="0">
              <a:solidFill>
                <a:schemeClr val="accent1">
                  <a:lumMod val="75000"/>
                </a:schemeClr>
              </a:solidFill>
            </a:endParaRPr>
          </a:p>
        </p:txBody>
      </p:sp>
      <p:pic>
        <p:nvPicPr>
          <p:cNvPr id="26" name="Picture 25" descr="Policy Briefing.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63647" y="1730347"/>
            <a:ext cx="3254282" cy="4601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222634" y="1595941"/>
            <a:ext cx="5651393" cy="5016758"/>
          </a:xfrm>
          <a:prstGeom prst="rect">
            <a:avLst/>
          </a:prstGeom>
          <a:noFill/>
        </p:spPr>
        <p:txBody>
          <a:bodyPr wrap="square" rtlCol="0">
            <a:spAutoFit/>
          </a:bodyPr>
          <a:lstStyle/>
          <a:p>
            <a:pPr marL="342900" indent="-342900">
              <a:spcAft>
                <a:spcPts val="600"/>
              </a:spcAft>
              <a:buFont typeface="Wingdings" charset="2"/>
              <a:buChar char="§"/>
            </a:pPr>
            <a:r>
              <a:rPr lang="en-US" b="1" dirty="0" smtClean="0">
                <a:latin typeface="Arial" panose="020B0604020202020204" pitchFamily="34" charset="0"/>
                <a:cs typeface="Arial" panose="020B0604020202020204" pitchFamily="34" charset="0"/>
              </a:rPr>
              <a:t>CODATA Data Policy Committee</a:t>
            </a:r>
            <a:endParaRPr lang="en-US" dirty="0" smtClean="0">
              <a:latin typeface="Arial" panose="020B0604020202020204" pitchFamily="34" charset="0"/>
              <a:cs typeface="Arial" panose="020B0604020202020204" pitchFamily="34" charset="0"/>
            </a:endParaRPr>
          </a:p>
          <a:p>
            <a:pPr marL="342900" indent="-342900">
              <a:spcAft>
                <a:spcPts val="600"/>
              </a:spcAft>
              <a:buFont typeface="Wingdings" charset="2"/>
              <a:buChar char="§"/>
            </a:pPr>
            <a:r>
              <a:rPr lang="en-US" b="1" dirty="0" smtClean="0">
                <a:latin typeface="Arial" panose="020B0604020202020204" pitchFamily="34" charset="0"/>
                <a:cs typeface="Arial" panose="020B0604020202020204" pitchFamily="34" charset="0"/>
              </a:rPr>
              <a:t>Register of Good Practice and Data Policy Assessment Tool</a:t>
            </a:r>
          </a:p>
          <a:p>
            <a:pPr marL="800100" lvl="1" indent="-342900">
              <a:spcAft>
                <a:spcPts val="600"/>
              </a:spcAft>
              <a:buFont typeface="Wingdings" charset="2"/>
              <a:buChar char="§"/>
            </a:pPr>
            <a:r>
              <a:rPr lang="en-US" dirty="0" smtClean="0">
                <a:latin typeface="Arial" panose="020B0604020202020204" pitchFamily="34" charset="0"/>
                <a:cs typeface="Arial" panose="020B0604020202020204" pitchFamily="34" charset="0"/>
              </a:rPr>
              <a:t>Expert Report on Data Policies: </a:t>
            </a:r>
            <a:r>
              <a:rPr lang="en-US" dirty="0" smtClean="0">
                <a:latin typeface="Arial" panose="020B0604020202020204" pitchFamily="34" charset="0"/>
                <a:cs typeface="Arial" panose="020B0604020202020204" pitchFamily="34" charset="0"/>
                <a:hlinkClick r:id="rId6"/>
              </a:rPr>
              <a:t>http://dx.doi.org/10.5281/zenodo.27872</a:t>
            </a:r>
            <a:r>
              <a:rPr lang="en-US" dirty="0" smtClean="0">
                <a:latin typeface="Arial" panose="020B0604020202020204" pitchFamily="34" charset="0"/>
                <a:cs typeface="Arial" panose="020B0604020202020204" pitchFamily="34" charset="0"/>
              </a:rPr>
              <a:t> </a:t>
            </a:r>
          </a:p>
          <a:p>
            <a:pPr marL="800100" lvl="1" indent="-342900">
              <a:spcAft>
                <a:spcPts val="600"/>
              </a:spcAft>
              <a:buFont typeface="Wingdings" charset="2"/>
              <a:buChar char="§"/>
            </a:pPr>
            <a:r>
              <a:rPr lang="en-US" dirty="0" smtClean="0">
                <a:latin typeface="Arial" panose="020B0604020202020204" pitchFamily="34" charset="0"/>
                <a:cs typeface="Arial" panose="020B0604020202020204" pitchFamily="34" charset="0"/>
              </a:rPr>
              <a:t>Means of assisting good practice</a:t>
            </a:r>
          </a:p>
          <a:p>
            <a:pPr marL="342900" indent="-342900">
              <a:spcAft>
                <a:spcPts val="600"/>
              </a:spcAft>
              <a:buFont typeface="Wingdings" charset="2"/>
              <a:buChar char="§"/>
            </a:pPr>
            <a:r>
              <a:rPr lang="en-US" b="1" dirty="0" smtClean="0">
                <a:latin typeface="Arial" panose="020B0604020202020204" pitchFamily="34" charset="0"/>
                <a:cs typeface="Arial" panose="020B0604020202020204" pitchFamily="34" charset="0"/>
              </a:rPr>
              <a:t>Supporting Development of Data Strategies with:</a:t>
            </a:r>
          </a:p>
          <a:p>
            <a:pPr marL="800100" lvl="1" indent="-342900">
              <a:spcAft>
                <a:spcPts val="600"/>
              </a:spcAft>
              <a:buFont typeface="Wingdings" charset="2"/>
              <a:buChar char="§"/>
            </a:pPr>
            <a:r>
              <a:rPr lang="en-US" dirty="0" smtClean="0">
                <a:latin typeface="Arial" panose="020B0604020202020204" pitchFamily="34" charset="0"/>
                <a:cs typeface="Arial" panose="020B0604020202020204" pitchFamily="34" charset="0"/>
              </a:rPr>
              <a:t>Polish Science Ministry.</a:t>
            </a:r>
          </a:p>
          <a:p>
            <a:pPr marL="800100" lvl="1" indent="-342900">
              <a:spcAft>
                <a:spcPts val="600"/>
              </a:spcAft>
              <a:buFont typeface="Wingdings" charset="2"/>
              <a:buChar char="§"/>
            </a:pPr>
            <a:r>
              <a:rPr lang="en-US" dirty="0" err="1" smtClean="0">
                <a:latin typeface="Arial" panose="020B0604020202020204" pitchFamily="34" charset="0"/>
                <a:cs typeface="Arial" panose="020B0604020202020204" pitchFamily="34" charset="0"/>
              </a:rPr>
              <a:t>Jomo</a:t>
            </a:r>
            <a:r>
              <a:rPr lang="en-US" dirty="0" smtClean="0">
                <a:latin typeface="Arial" panose="020B0604020202020204" pitchFamily="34" charset="0"/>
                <a:cs typeface="Arial" panose="020B0604020202020204" pitchFamily="34" charset="0"/>
              </a:rPr>
              <a:t> Kenyatta Univ. of Agriculture and Technology (JKUAT), Kenya</a:t>
            </a:r>
          </a:p>
          <a:p>
            <a:pPr marL="800100" lvl="1" indent="-342900">
              <a:spcAft>
                <a:spcPts val="600"/>
              </a:spcAft>
              <a:buFont typeface="Wingdings" charset="2"/>
              <a:buChar char="§"/>
            </a:pPr>
            <a:r>
              <a:rPr lang="en-US" dirty="0" smtClean="0">
                <a:latin typeface="Arial" panose="020B0604020202020204" pitchFamily="34" charset="0"/>
                <a:cs typeface="Arial" panose="020B0604020202020204" pitchFamily="34" charset="0"/>
              </a:rPr>
              <a:t>Finnish National Committee and with </a:t>
            </a:r>
          </a:p>
          <a:p>
            <a:pPr marL="800100" lvl="1" indent="-342900">
              <a:spcAft>
                <a:spcPts val="600"/>
              </a:spcAft>
              <a:buFont typeface="Wingdings" charset="2"/>
              <a:buChar char="§"/>
            </a:pPr>
            <a:r>
              <a:rPr lang="en-US" dirty="0" smtClean="0">
                <a:latin typeface="Arial" panose="020B0604020202020204" pitchFamily="34" charset="0"/>
                <a:cs typeface="Arial" panose="020B0604020202020204" pitchFamily="34" charset="0"/>
              </a:rPr>
              <a:t>Portugal, Denmark, and other countries</a:t>
            </a:r>
          </a:p>
          <a:p>
            <a:pPr marL="342900" indent="-342900">
              <a:spcAft>
                <a:spcPts val="600"/>
              </a:spcAft>
              <a:buFont typeface="Wingdings" charset="2"/>
              <a:buChar char="§"/>
            </a:pPr>
            <a:endParaRPr lang="en-US" dirty="0" smtClean="0">
              <a:latin typeface="Arial" panose="020B0604020202020204" pitchFamily="34" charset="0"/>
              <a:cs typeface="Arial" panose="020B0604020202020204" pitchFamily="34" charset="0"/>
            </a:endParaRPr>
          </a:p>
          <a:p>
            <a:pPr marL="342900" indent="-342900">
              <a:spcAft>
                <a:spcPts val="600"/>
              </a:spcAft>
              <a:buFont typeface="Wingdings" charset="2"/>
              <a:buChar char="§"/>
            </a:pPr>
            <a:endParaRPr lang="en-US" dirty="0" smtClean="0">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1262023" y="97844"/>
            <a:ext cx="3829663" cy="442156"/>
          </a:xfrm>
        </p:spPr>
        <p:txBody>
          <a:bodyPr>
            <a:noAutofit/>
          </a:bodyPr>
          <a:lstStyle/>
          <a:p>
            <a:pPr algn="ctr">
              <a:buNone/>
            </a:pPr>
            <a:r>
              <a:rPr lang="en-GB" sz="1800" b="1" dirty="0" smtClean="0">
                <a:solidFill>
                  <a:schemeClr val="accent1">
                    <a:lumMod val="75000"/>
                  </a:schemeClr>
                </a:solidFill>
              </a:rPr>
              <a:t>Principles, Policies and Practice: </a:t>
            </a:r>
            <a:endParaRPr lang="en-GB" sz="18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1392955" cy="1080000"/>
          </a:xfrm>
          <a:prstGeom prst="rect">
            <a:avLst/>
          </a:prstGeom>
        </p:spPr>
      </p:pic>
      <p:sp>
        <p:nvSpPr>
          <p:cNvPr id="10" name="TextBox 9"/>
          <p:cNvSpPr txBox="1"/>
          <p:nvPr/>
        </p:nvSpPr>
        <p:spPr>
          <a:xfrm>
            <a:off x="696477" y="747604"/>
            <a:ext cx="7688274" cy="1077218"/>
          </a:xfrm>
          <a:prstGeom prst="rect">
            <a:avLst/>
          </a:prstGeom>
          <a:noFill/>
        </p:spPr>
        <p:txBody>
          <a:bodyPr wrap="square" rtlCol="0">
            <a:spAutoFit/>
          </a:bodyPr>
          <a:lstStyle/>
          <a:p>
            <a:pPr algn="ctr"/>
            <a:r>
              <a:rPr lang="en-US" sz="3200" b="1" dirty="0" smtClean="0">
                <a:solidFill>
                  <a:schemeClr val="tx2"/>
                </a:solidFill>
              </a:rPr>
              <a:t>Implementation Guidelines for the </a:t>
            </a:r>
          </a:p>
          <a:p>
            <a:pPr algn="ctr"/>
            <a:r>
              <a:rPr lang="en-US" sz="3200" b="1" dirty="0" smtClean="0">
                <a:solidFill>
                  <a:schemeClr val="tx2"/>
                </a:solidFill>
              </a:rPr>
              <a:t>Legal Interoperability of Research Data</a:t>
            </a:r>
            <a:endParaRPr lang="fr-FR" sz="3200" b="1" dirty="0">
              <a:solidFill>
                <a:schemeClr val="tx2"/>
              </a:solidFill>
            </a:endParaRPr>
          </a:p>
        </p:txBody>
      </p:sp>
      <p:sp>
        <p:nvSpPr>
          <p:cNvPr id="11" name="TextBox 10"/>
          <p:cNvSpPr txBox="1"/>
          <p:nvPr/>
        </p:nvSpPr>
        <p:spPr>
          <a:xfrm>
            <a:off x="559453" y="2089684"/>
            <a:ext cx="7958382" cy="4139595"/>
          </a:xfrm>
          <a:prstGeom prst="rect">
            <a:avLst/>
          </a:prstGeom>
          <a:noFill/>
        </p:spPr>
        <p:txBody>
          <a:bodyPr wrap="square" rtlCol="0">
            <a:spAutoFit/>
          </a:bodyPr>
          <a:lstStyle/>
          <a:p>
            <a:pPr marL="342900" indent="-342900">
              <a:spcAft>
                <a:spcPts val="600"/>
              </a:spcAft>
              <a:buFont typeface="Wingdings" charset="2"/>
              <a:buChar char="§"/>
            </a:pPr>
            <a:r>
              <a:rPr lang="en-US" b="1" dirty="0" smtClean="0">
                <a:solidFill>
                  <a:schemeClr val="tx1">
                    <a:lumMod val="75000"/>
                    <a:lumOff val="25000"/>
                  </a:schemeClr>
                </a:solidFill>
              </a:rPr>
              <a:t>Joint CODATA-RDA Interest Group on Legal Interoperability.</a:t>
            </a:r>
          </a:p>
          <a:p>
            <a:pPr marL="800100" lvl="1" indent="-342900">
              <a:spcAft>
                <a:spcPts val="600"/>
              </a:spcAft>
              <a:buFont typeface="Arial" panose="020B0604020202020204" pitchFamily="34" charset="0"/>
              <a:buChar char="•"/>
            </a:pPr>
            <a:r>
              <a:rPr lang="en-US" sz="1600" dirty="0"/>
              <a:t>Facilitate the lawful access to and reuse of research data.</a:t>
            </a:r>
          </a:p>
          <a:p>
            <a:pPr marL="800100" lvl="1" indent="-342900">
              <a:spcAft>
                <a:spcPts val="600"/>
              </a:spcAft>
              <a:buFont typeface="Arial" panose="020B0604020202020204" pitchFamily="34" charset="0"/>
              <a:buChar char="•"/>
            </a:pPr>
            <a:r>
              <a:rPr lang="en-US" sz="1600" dirty="0"/>
              <a:t>Determine the rights to and responsibilities for the data.</a:t>
            </a:r>
          </a:p>
          <a:p>
            <a:pPr marL="800100" lvl="1" indent="-342900">
              <a:spcAft>
                <a:spcPts val="600"/>
              </a:spcAft>
              <a:buFont typeface="Arial" panose="020B0604020202020204" pitchFamily="34" charset="0"/>
              <a:buChar char="•"/>
            </a:pPr>
            <a:r>
              <a:rPr lang="en-US" sz="1600" dirty="0"/>
              <a:t>Balance the legal interests.</a:t>
            </a:r>
          </a:p>
          <a:p>
            <a:pPr marL="800100" lvl="1" indent="-342900">
              <a:spcAft>
                <a:spcPts val="600"/>
              </a:spcAft>
              <a:buFont typeface="Arial" panose="020B0604020202020204" pitchFamily="34" charset="0"/>
              <a:buChar char="•"/>
            </a:pPr>
            <a:r>
              <a:rPr lang="en-US" sz="1600" dirty="0"/>
              <a:t>State the rights transparently and clearly.</a:t>
            </a:r>
          </a:p>
          <a:p>
            <a:pPr marL="800100" lvl="1" indent="-342900">
              <a:spcAft>
                <a:spcPts val="600"/>
              </a:spcAft>
              <a:buFont typeface="Arial" panose="020B0604020202020204" pitchFamily="34" charset="0"/>
              <a:buChar char="•"/>
            </a:pPr>
            <a:r>
              <a:rPr lang="en-US" sz="1600" dirty="0"/>
              <a:t>Promote the harmonization of rights in research data.</a:t>
            </a:r>
          </a:p>
          <a:p>
            <a:pPr marL="800100" lvl="1" indent="-342900">
              <a:spcAft>
                <a:spcPts val="600"/>
              </a:spcAft>
              <a:buFont typeface="Arial" panose="020B0604020202020204" pitchFamily="34" charset="0"/>
              <a:buChar char="•"/>
            </a:pPr>
            <a:r>
              <a:rPr lang="en-US" sz="1600" dirty="0"/>
              <a:t>Provide proper attribution and credit for research data.</a:t>
            </a:r>
          </a:p>
          <a:p>
            <a:pPr marL="342900" indent="-342900">
              <a:spcAft>
                <a:spcPts val="600"/>
              </a:spcAft>
              <a:buFont typeface="Wingdings" charset="2"/>
              <a:buChar char="§"/>
            </a:pPr>
            <a:endParaRPr lang="en-US" sz="1600" b="1" dirty="0" smtClean="0">
              <a:solidFill>
                <a:schemeClr val="tx1">
                  <a:lumMod val="75000"/>
                  <a:lumOff val="25000"/>
                </a:schemeClr>
              </a:solidFill>
            </a:endParaRPr>
          </a:p>
          <a:p>
            <a:pPr marL="342900" indent="-342900">
              <a:spcAft>
                <a:spcPts val="600"/>
              </a:spcAft>
              <a:buFont typeface="Wingdings" charset="2"/>
              <a:buChar char="§"/>
            </a:pPr>
            <a:r>
              <a:rPr lang="en-US" sz="1600" b="1" dirty="0" smtClean="0">
                <a:solidFill>
                  <a:schemeClr val="tx1">
                    <a:lumMod val="75000"/>
                    <a:lumOff val="25000"/>
                  </a:schemeClr>
                </a:solidFill>
              </a:rPr>
              <a:t>Builds on work done in the context of the GEO Data Sharing Working Group.</a:t>
            </a:r>
          </a:p>
          <a:p>
            <a:pPr marL="342900" indent="-342900">
              <a:spcAft>
                <a:spcPts val="600"/>
              </a:spcAft>
              <a:buFont typeface="Wingdings" charset="2"/>
              <a:buChar char="§"/>
            </a:pPr>
            <a:r>
              <a:rPr lang="en-US" sz="1600" dirty="0" smtClean="0">
                <a:solidFill>
                  <a:schemeClr val="tx1">
                    <a:lumMod val="75000"/>
                    <a:lumOff val="25000"/>
                  </a:schemeClr>
                </a:solidFill>
              </a:rPr>
              <a:t>Set of principles to help ensure the fewest possible legal barriers relating to IP to sharing research data.</a:t>
            </a:r>
          </a:p>
          <a:p>
            <a:pPr marL="342900" indent="-342900">
              <a:spcAft>
                <a:spcPts val="600"/>
              </a:spcAft>
              <a:buFont typeface="Wingdings" charset="2"/>
              <a:buChar char="§"/>
            </a:pPr>
            <a:r>
              <a:rPr lang="en-US" sz="1600" dirty="0" smtClean="0">
                <a:solidFill>
                  <a:schemeClr val="tx1">
                    <a:lumMod val="75000"/>
                    <a:lumOff val="25000"/>
                  </a:schemeClr>
                </a:solidFill>
              </a:rPr>
              <a:t>Implementation guidelines .</a:t>
            </a:r>
          </a:p>
          <a:p>
            <a:pPr marL="342900" indent="-342900">
              <a:spcAft>
                <a:spcPts val="600"/>
              </a:spcAft>
              <a:buFont typeface="Wingdings" charset="2"/>
              <a:buChar char="§"/>
            </a:pPr>
            <a:r>
              <a:rPr lang="en-US" sz="1600" b="1" dirty="0" smtClean="0">
                <a:solidFill>
                  <a:schemeClr val="tx1">
                    <a:lumMod val="75000"/>
                    <a:lumOff val="25000"/>
                  </a:schemeClr>
                </a:solidFill>
              </a:rPr>
              <a:t>Penultimate version of the guidelines: </a:t>
            </a:r>
            <a:r>
              <a:rPr lang="en-US" sz="1600" b="1" dirty="0" smtClean="0">
                <a:solidFill>
                  <a:schemeClr val="tx1">
                    <a:lumMod val="75000"/>
                    <a:lumOff val="25000"/>
                  </a:schemeClr>
                </a:solidFill>
                <a:hlinkClick r:id="rId5"/>
              </a:rPr>
              <a:t>http://bit.ly/Legal_Interoperability_Guide</a:t>
            </a:r>
            <a:r>
              <a:rPr lang="en-US" sz="1600" b="1" dirty="0" smtClean="0">
                <a:solidFill>
                  <a:schemeClr val="tx1">
                    <a:lumMod val="75000"/>
                    <a:lumOff val="25000"/>
                  </a:schemeClr>
                </a:solidFill>
              </a:rPr>
              <a:t> </a:t>
            </a:r>
          </a:p>
        </p:txBody>
      </p:sp>
      <p:pic>
        <p:nvPicPr>
          <p:cNvPr id="7" name="Picture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32271" y="0"/>
            <a:ext cx="1596292" cy="1117657"/>
          </a:xfrm>
          <a:prstGeom prst="rect">
            <a:avLst/>
          </a:prstGeom>
          <a:noFill/>
          <a:ln w="9525">
            <a:noFill/>
            <a:miter lim="800000"/>
            <a:headEnd/>
            <a:tailEnd/>
          </a:ln>
        </p:spPr>
      </p:pic>
      <p:sp>
        <p:nvSpPr>
          <p:cNvPr id="8" name="Content Placeholder 2"/>
          <p:cNvSpPr>
            <a:spLocks noGrp="1"/>
          </p:cNvSpPr>
          <p:nvPr>
            <p:ph idx="1"/>
          </p:nvPr>
        </p:nvSpPr>
        <p:spPr>
          <a:xfrm>
            <a:off x="1262023" y="97844"/>
            <a:ext cx="3829663" cy="442156"/>
          </a:xfrm>
        </p:spPr>
        <p:txBody>
          <a:bodyPr>
            <a:noAutofit/>
          </a:bodyPr>
          <a:lstStyle/>
          <a:p>
            <a:pPr algn="ctr">
              <a:buNone/>
            </a:pPr>
            <a:r>
              <a:rPr lang="en-GB" sz="1800" b="1" dirty="0" smtClean="0">
                <a:solidFill>
                  <a:schemeClr val="accent1">
                    <a:lumMod val="75000"/>
                  </a:schemeClr>
                </a:solidFill>
              </a:rPr>
              <a:t>Principles, Policies and Practice: </a:t>
            </a:r>
            <a:endParaRPr lang="en-GB" sz="1800"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1392955" cy="1080000"/>
          </a:xfrm>
          <a:prstGeom prst="rect">
            <a:avLst/>
          </a:prstGeom>
        </p:spPr>
      </p:pic>
      <p:sp>
        <p:nvSpPr>
          <p:cNvPr id="10" name="TextBox 9"/>
          <p:cNvSpPr txBox="1"/>
          <p:nvPr/>
        </p:nvSpPr>
        <p:spPr>
          <a:xfrm>
            <a:off x="1577720" y="540000"/>
            <a:ext cx="6578810" cy="707886"/>
          </a:xfrm>
          <a:prstGeom prst="rect">
            <a:avLst/>
          </a:prstGeom>
          <a:noFill/>
        </p:spPr>
        <p:txBody>
          <a:bodyPr wrap="square" rtlCol="0">
            <a:spAutoFit/>
          </a:bodyPr>
          <a:lstStyle/>
          <a:p>
            <a:pPr algn="ctr">
              <a:buNone/>
            </a:pPr>
            <a:r>
              <a:rPr lang="en-GB" sz="4000" b="1" dirty="0" smtClean="0">
                <a:solidFill>
                  <a:schemeClr val="accent1">
                    <a:lumMod val="75000"/>
                  </a:schemeClr>
                </a:solidFill>
              </a:rPr>
              <a:t>Data Citation</a:t>
            </a:r>
            <a:endParaRPr lang="en-GB" sz="4000" b="1" dirty="0">
              <a:solidFill>
                <a:schemeClr val="accent1">
                  <a:lumMod val="75000"/>
                </a:schemeClr>
              </a:solidFill>
            </a:endParaRPr>
          </a:p>
        </p:txBody>
      </p:sp>
      <p:pic>
        <p:nvPicPr>
          <p:cNvPr id="19" name="Picture 18" descr="Data Citation Logo - small(1).jpg"/>
          <p:cNvPicPr>
            <a:picLocks noChangeAspect="1"/>
          </p:cNvPicPr>
          <p:nvPr/>
        </p:nvPicPr>
        <p:blipFill>
          <a:blip r:embed="rId5"/>
          <a:stretch>
            <a:fillRect/>
          </a:stretch>
        </p:blipFill>
        <p:spPr>
          <a:xfrm>
            <a:off x="6185257" y="4906297"/>
            <a:ext cx="2201659" cy="1450902"/>
          </a:xfrm>
          <a:prstGeom prst="rect">
            <a:avLst/>
          </a:prstGeom>
        </p:spPr>
      </p:pic>
      <p:sp>
        <p:nvSpPr>
          <p:cNvPr id="20" name="TextBox 19"/>
          <p:cNvSpPr txBox="1"/>
          <p:nvPr/>
        </p:nvSpPr>
        <p:spPr>
          <a:xfrm>
            <a:off x="441824" y="1488376"/>
            <a:ext cx="7945092" cy="3785652"/>
          </a:xfrm>
          <a:prstGeom prst="rect">
            <a:avLst/>
          </a:prstGeom>
          <a:noFill/>
        </p:spPr>
        <p:txBody>
          <a:bodyPr wrap="square" rtlCol="0">
            <a:spAutoFit/>
          </a:bodyPr>
          <a:lstStyle/>
          <a:p>
            <a:pPr marL="342900" indent="-342900">
              <a:buFont typeface="Arial" panose="020B0604020202020204" pitchFamily="34" charset="0"/>
              <a:buChar char="•"/>
            </a:pPr>
            <a:r>
              <a:rPr lang="fr-FR" sz="2400" b="1" dirty="0" smtClean="0">
                <a:latin typeface="Arial" panose="020B0604020202020204" pitchFamily="34" charset="0"/>
                <a:cs typeface="Arial" panose="020B0604020202020204" pitchFamily="34" charset="0"/>
              </a:rPr>
              <a:t>CODATA </a:t>
            </a:r>
            <a:r>
              <a:rPr lang="fr-FR" sz="2400" b="1" dirty="0" err="1" smtClean="0">
                <a:latin typeface="Arial" panose="020B0604020202020204" pitchFamily="34" charset="0"/>
                <a:cs typeface="Arial" panose="020B0604020202020204" pitchFamily="34" charset="0"/>
              </a:rPr>
              <a:t>Task</a:t>
            </a:r>
            <a:r>
              <a:rPr lang="fr-FR" sz="2400" b="1" dirty="0" smtClean="0">
                <a:latin typeface="Arial" panose="020B0604020202020204" pitchFamily="34" charset="0"/>
                <a:cs typeface="Arial" panose="020B0604020202020204" pitchFamily="34" charset="0"/>
              </a:rPr>
              <a:t> Group on Data Citation </a:t>
            </a:r>
            <a:r>
              <a:rPr lang="fr-FR" sz="2400" b="1" dirty="0" err="1" smtClean="0">
                <a:latin typeface="Arial" panose="020B0604020202020204" pitchFamily="34" charset="0"/>
                <a:cs typeface="Arial" panose="020B0604020202020204" pitchFamily="34" charset="0"/>
              </a:rPr>
              <a:t>Principles</a:t>
            </a:r>
            <a:r>
              <a:rPr lang="fr-FR" sz="2400" b="1" dirty="0" smtClean="0">
                <a:latin typeface="Arial" panose="020B0604020202020204" pitchFamily="34" charset="0"/>
                <a:cs typeface="Arial" panose="020B0604020202020204" pitchFamily="34" charset="0"/>
              </a:rPr>
              <a:t> and Practices</a:t>
            </a:r>
          </a:p>
          <a:p>
            <a:pPr marL="342900" indent="-342900">
              <a:buFont typeface="Arial" panose="020B0604020202020204" pitchFamily="34" charset="0"/>
              <a:buChar char="•"/>
            </a:pPr>
            <a:endParaRPr lang="fr-FR"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smtClean="0">
                <a:latin typeface="Arial" panose="020B0604020202020204" pitchFamily="34" charset="0"/>
                <a:cs typeface="Arial" panose="020B0604020202020204" pitchFamily="34" charset="0"/>
              </a:rPr>
              <a:t>Publication: ‘Out </a:t>
            </a:r>
            <a:r>
              <a:rPr lang="fr-FR" sz="2400" dirty="0">
                <a:latin typeface="Arial" panose="020B0604020202020204" pitchFamily="34" charset="0"/>
                <a:cs typeface="Arial" panose="020B0604020202020204" pitchFamily="34" charset="0"/>
              </a:rPr>
              <a:t>of Cite, Out of </a:t>
            </a:r>
            <a:r>
              <a:rPr lang="fr-FR" sz="2400" dirty="0" err="1">
                <a:latin typeface="Arial" panose="020B0604020202020204" pitchFamily="34" charset="0"/>
                <a:cs typeface="Arial" panose="020B0604020202020204" pitchFamily="34" charset="0"/>
              </a:rPr>
              <a:t>Mind</a:t>
            </a:r>
            <a:r>
              <a:rPr lang="fr-F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Current State of Practice, Policy, and Technology for the Citation of Data’   (</a:t>
            </a:r>
            <a:r>
              <a:rPr lang="en-US" sz="2400" dirty="0">
                <a:latin typeface="Arial" panose="020B0604020202020204" pitchFamily="34" charset="0"/>
                <a:cs typeface="Arial" panose="020B0604020202020204" pitchFamily="34" charset="0"/>
                <a:hlinkClick r:id="rId6"/>
              </a:rPr>
              <a:t>http://bit.ly/out_of_cite</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Background and Developments:  </a:t>
            </a:r>
            <a:r>
              <a:rPr lang="en-US" sz="2400" dirty="0">
                <a:latin typeface="Arial" panose="020B0604020202020204" pitchFamily="34" charset="0"/>
                <a:cs typeface="Arial" panose="020B0604020202020204" pitchFamily="34" charset="0"/>
                <a:hlinkClick r:id="rId7"/>
              </a:rPr>
              <a:t>http://bit.ly/data_citation_principles</a:t>
            </a:r>
            <a:endParaRPr lang="en-US" sz="2400" dirty="0">
              <a:latin typeface="Arial" panose="020B0604020202020204" pitchFamily="34" charset="0"/>
              <a:cs typeface="Arial" panose="020B0604020202020204" pitchFamily="34" charset="0"/>
            </a:endParaRPr>
          </a:p>
          <a:p>
            <a:endParaRPr lang="fr-FR" sz="2400" b="1" dirty="0">
              <a:latin typeface="Arial" panose="020B0604020202020204" pitchFamily="34" charset="0"/>
              <a:cs typeface="Arial" panose="020B0604020202020204" pitchFamily="34" charset="0"/>
            </a:endParaRPr>
          </a:p>
        </p:txBody>
      </p:sp>
      <p:sp>
        <p:nvSpPr>
          <p:cNvPr id="11" name="Content Placeholder 2"/>
          <p:cNvSpPr>
            <a:spLocks noGrp="1"/>
          </p:cNvSpPr>
          <p:nvPr>
            <p:ph idx="1"/>
          </p:nvPr>
        </p:nvSpPr>
        <p:spPr>
          <a:xfrm>
            <a:off x="1262023" y="97844"/>
            <a:ext cx="3829663" cy="442156"/>
          </a:xfrm>
        </p:spPr>
        <p:txBody>
          <a:bodyPr>
            <a:noAutofit/>
          </a:bodyPr>
          <a:lstStyle/>
          <a:p>
            <a:pPr algn="ctr">
              <a:buNone/>
            </a:pPr>
            <a:r>
              <a:rPr lang="en-GB" sz="2000" b="1" dirty="0" smtClean="0">
                <a:solidFill>
                  <a:schemeClr val="accent1">
                    <a:lumMod val="75000"/>
                  </a:schemeClr>
                </a:solidFill>
              </a:rPr>
              <a:t>Principles, Policies and Practice: </a:t>
            </a:r>
            <a:endParaRPr lang="en-GB"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1392955" cy="1080000"/>
          </a:xfrm>
          <a:prstGeom prst="rect">
            <a:avLst/>
          </a:prstGeom>
        </p:spPr>
      </p:pic>
      <p:sp>
        <p:nvSpPr>
          <p:cNvPr id="10" name="TextBox 9"/>
          <p:cNvSpPr txBox="1"/>
          <p:nvPr/>
        </p:nvSpPr>
        <p:spPr>
          <a:xfrm>
            <a:off x="942480" y="682805"/>
            <a:ext cx="6760346" cy="1077218"/>
          </a:xfrm>
          <a:prstGeom prst="rect">
            <a:avLst/>
          </a:prstGeom>
          <a:noFill/>
        </p:spPr>
        <p:txBody>
          <a:bodyPr wrap="square" rtlCol="0">
            <a:spAutoFit/>
          </a:bodyPr>
          <a:lstStyle/>
          <a:p>
            <a:pPr lvl="0" algn="ctr" defTabSz="1004888" fontAlgn="base">
              <a:spcBef>
                <a:spcPct val="20000"/>
              </a:spcBef>
              <a:spcAft>
                <a:spcPct val="0"/>
              </a:spcAft>
              <a:defRPr/>
            </a:pPr>
            <a:r>
              <a:rPr lang="en-GB" sz="3200" b="1" kern="0" dirty="0" smtClean="0">
                <a:solidFill>
                  <a:schemeClr val="accent1">
                    <a:lumMod val="75000"/>
                  </a:schemeClr>
                </a:solidFill>
              </a:rPr>
              <a:t>The Challenge: Sustainable Business Models for Data Repositories </a:t>
            </a:r>
            <a:endParaRPr lang="en-GB" sz="3200" b="1" kern="0" dirty="0">
              <a:solidFill>
                <a:schemeClr val="accent1">
                  <a:lumMod val="75000"/>
                </a:schemeClr>
              </a:solidFill>
            </a:endParaRPr>
          </a:p>
        </p:txBody>
      </p:sp>
      <p:pic>
        <p:nvPicPr>
          <p:cNvPr id="20"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16678" y="5980609"/>
            <a:ext cx="1028339" cy="720000"/>
          </a:xfrm>
          <a:prstGeom prst="rect">
            <a:avLst/>
          </a:prstGeom>
          <a:noFill/>
          <a:ln w="9525">
            <a:noFill/>
            <a:miter lim="800000"/>
            <a:headEnd/>
            <a:tailEnd/>
          </a:ln>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54816" y="5984709"/>
            <a:ext cx="980672" cy="552491"/>
          </a:xfrm>
          <a:prstGeom prst="rect">
            <a:avLst/>
          </a:prstGeom>
        </p:spPr>
      </p:pic>
      <p:sp>
        <p:nvSpPr>
          <p:cNvPr id="24" name="TextBox 23"/>
          <p:cNvSpPr txBox="1"/>
          <p:nvPr/>
        </p:nvSpPr>
        <p:spPr>
          <a:xfrm>
            <a:off x="484840" y="1877799"/>
            <a:ext cx="7217986" cy="4278094"/>
          </a:xfrm>
          <a:prstGeom prst="rect">
            <a:avLst/>
          </a:prstGeom>
          <a:noFill/>
        </p:spPr>
        <p:txBody>
          <a:bodyPr wrap="square" rtlCol="0">
            <a:spAutoFit/>
          </a:bodyPr>
          <a:lstStyle/>
          <a:p>
            <a:pPr marL="342900" indent="-342900">
              <a:spcAft>
                <a:spcPts val="600"/>
              </a:spcAft>
              <a:buFont typeface="Wingdings" charset="2"/>
              <a:buChar char="§"/>
            </a:pPr>
            <a:r>
              <a:rPr lang="en-US" sz="2000" b="1" dirty="0">
                <a:solidFill>
                  <a:schemeClr val="tx1">
                    <a:lumMod val="75000"/>
                    <a:lumOff val="25000"/>
                  </a:schemeClr>
                </a:solidFill>
              </a:rPr>
              <a:t>Sustaining digital data infrastructure is a major issue for science </a:t>
            </a:r>
            <a:r>
              <a:rPr lang="en-US" sz="2000" b="1" dirty="0" smtClean="0">
                <a:solidFill>
                  <a:schemeClr val="tx1">
                    <a:lumMod val="75000"/>
                    <a:lumOff val="25000"/>
                  </a:schemeClr>
                </a:solidFill>
              </a:rPr>
              <a:t>policy</a:t>
            </a:r>
          </a:p>
          <a:p>
            <a:pPr marL="342900" indent="-342900">
              <a:spcAft>
                <a:spcPts val="600"/>
              </a:spcAft>
              <a:buFont typeface="Wingdings" charset="2"/>
              <a:buChar char="§"/>
            </a:pPr>
            <a:r>
              <a:rPr lang="en-US" sz="2000" dirty="0">
                <a:solidFill>
                  <a:schemeClr val="tx1">
                    <a:lumMod val="75000"/>
                    <a:lumOff val="25000"/>
                  </a:schemeClr>
                </a:solidFill>
              </a:rPr>
              <a:t>Research funder policies – quite rightly – mandate data stewardship.</a:t>
            </a:r>
          </a:p>
          <a:p>
            <a:pPr marL="1257300" lvl="2" indent="-342900">
              <a:spcAft>
                <a:spcPts val="600"/>
              </a:spcAft>
              <a:buFont typeface="+mj-lt"/>
              <a:buAutoNum type="arabicPeriod"/>
            </a:pPr>
            <a:r>
              <a:rPr lang="en-US" dirty="0">
                <a:solidFill>
                  <a:schemeClr val="tx1">
                    <a:lumMod val="75000"/>
                    <a:lumOff val="25000"/>
                  </a:schemeClr>
                </a:solidFill>
              </a:rPr>
              <a:t>OECD Principles and Guidelines, 2007</a:t>
            </a:r>
          </a:p>
          <a:p>
            <a:pPr marL="1257300" lvl="2" indent="-342900">
              <a:spcAft>
                <a:spcPts val="600"/>
              </a:spcAft>
              <a:buFont typeface="+mj-lt"/>
              <a:buAutoNum type="arabicPeriod"/>
            </a:pPr>
            <a:r>
              <a:rPr lang="en-US" dirty="0">
                <a:solidFill>
                  <a:schemeClr val="tx1">
                    <a:lumMod val="75000"/>
                    <a:lumOff val="25000"/>
                  </a:schemeClr>
                </a:solidFill>
              </a:rPr>
              <a:t>G8 Science Ministers Statement, 2013</a:t>
            </a:r>
          </a:p>
          <a:p>
            <a:pPr marL="1257300" lvl="2" indent="-342900">
              <a:spcAft>
                <a:spcPts val="600"/>
              </a:spcAft>
              <a:buFont typeface="+mj-lt"/>
              <a:buAutoNum type="arabicPeriod"/>
            </a:pPr>
            <a:r>
              <a:rPr lang="en-US" dirty="0">
                <a:solidFill>
                  <a:schemeClr val="tx1">
                    <a:lumMod val="75000"/>
                    <a:lumOff val="25000"/>
                  </a:schemeClr>
                </a:solidFill>
              </a:rPr>
              <a:t>Major funders in US, UK, EC Horizon 2020 data policy etc</a:t>
            </a:r>
            <a:r>
              <a:rPr lang="en-US" dirty="0" smtClean="0">
                <a:solidFill>
                  <a:schemeClr val="tx1">
                    <a:lumMod val="75000"/>
                    <a:lumOff val="25000"/>
                  </a:schemeClr>
                </a:solidFill>
              </a:rPr>
              <a:t>.</a:t>
            </a:r>
            <a:endParaRPr lang="en-US" sz="2000" b="1" dirty="0" smtClean="0">
              <a:solidFill>
                <a:schemeClr val="tx1">
                  <a:lumMod val="75000"/>
                  <a:lumOff val="25000"/>
                </a:schemeClr>
              </a:solidFill>
            </a:endParaRPr>
          </a:p>
          <a:p>
            <a:pPr marL="342900" indent="-342900">
              <a:spcAft>
                <a:spcPts val="600"/>
              </a:spcAft>
              <a:buFont typeface="Wingdings" charset="2"/>
              <a:buChar char="§"/>
            </a:pPr>
            <a:r>
              <a:rPr lang="en-US" sz="2000" dirty="0" smtClean="0">
                <a:solidFill>
                  <a:schemeClr val="tx1">
                    <a:lumMod val="75000"/>
                    <a:lumOff val="25000"/>
                  </a:schemeClr>
                </a:solidFill>
              </a:rPr>
              <a:t>Concern that current </a:t>
            </a:r>
            <a:r>
              <a:rPr lang="en-US" sz="2000" dirty="0">
                <a:solidFill>
                  <a:schemeClr val="tx1">
                    <a:lumMod val="75000"/>
                    <a:lumOff val="25000"/>
                  </a:schemeClr>
                </a:solidFill>
              </a:rPr>
              <a:t>funding models will </a:t>
            </a:r>
            <a:r>
              <a:rPr lang="en-US" sz="2000" dirty="0" smtClean="0">
                <a:solidFill>
                  <a:schemeClr val="tx1">
                    <a:lumMod val="75000"/>
                    <a:lumOff val="25000"/>
                  </a:schemeClr>
                </a:solidFill>
              </a:rPr>
              <a:t>not </a:t>
            </a:r>
            <a:r>
              <a:rPr lang="en-US" sz="2000" dirty="0">
                <a:solidFill>
                  <a:schemeClr val="tx1">
                    <a:lumMod val="75000"/>
                    <a:lumOff val="25000"/>
                  </a:schemeClr>
                </a:solidFill>
              </a:rPr>
              <a:t>meet </a:t>
            </a:r>
            <a:r>
              <a:rPr lang="en-US" sz="2000" dirty="0" smtClean="0">
                <a:solidFill>
                  <a:schemeClr val="tx1">
                    <a:lumMod val="75000"/>
                    <a:lumOff val="25000"/>
                  </a:schemeClr>
                </a:solidFill>
              </a:rPr>
              <a:t>the increasing need for data repositories and data stewardship.</a:t>
            </a:r>
          </a:p>
          <a:p>
            <a:pPr marL="342900" lvl="0" indent="-342900" defTabSz="1004888" fontAlgn="base">
              <a:spcBef>
                <a:spcPct val="20000"/>
              </a:spcBef>
              <a:spcAft>
                <a:spcPct val="0"/>
              </a:spcAft>
              <a:buFont typeface="Arial" panose="020B0604020202020204" pitchFamily="34" charset="0"/>
              <a:buChar char="•"/>
              <a:defRPr/>
            </a:pPr>
            <a:r>
              <a:rPr lang="en-GB" sz="2000" kern="0" dirty="0"/>
              <a:t>OECD Global Science Forum </a:t>
            </a:r>
            <a:r>
              <a:rPr lang="en-GB" sz="2000" kern="0" dirty="0" smtClean="0"/>
              <a:t>Project: Sustainable </a:t>
            </a:r>
            <a:r>
              <a:rPr lang="en-GB" sz="2000" kern="0" dirty="0"/>
              <a:t>Business Models for Data Repositories </a:t>
            </a:r>
          </a:p>
          <a:p>
            <a:pPr marL="342900" indent="-342900">
              <a:spcAft>
                <a:spcPts val="600"/>
              </a:spcAft>
              <a:buFont typeface="Wingdings" charset="2"/>
              <a:buChar char="§"/>
            </a:pPr>
            <a:endParaRPr lang="en-US" sz="2000" dirty="0" smtClean="0">
              <a:solidFill>
                <a:schemeClr val="tx1">
                  <a:lumMod val="75000"/>
                  <a:lumOff val="25000"/>
                </a:schemeClr>
              </a:solidFill>
            </a:endParaRPr>
          </a:p>
        </p:txBody>
      </p:sp>
      <p:pic>
        <p:nvPicPr>
          <p:cNvPr id="25" name="Picture 24"/>
          <p:cNvPicPr>
            <a:picLocks noChangeAspect="1"/>
          </p:cNvPicPr>
          <p:nvPr/>
        </p:nvPicPr>
        <p:blipFill>
          <a:blip r:embed="rId7"/>
          <a:stretch>
            <a:fillRect/>
          </a:stretch>
        </p:blipFill>
        <p:spPr>
          <a:xfrm>
            <a:off x="7772400" y="180295"/>
            <a:ext cx="1451113" cy="1722750"/>
          </a:xfrm>
          <a:prstGeom prst="rect">
            <a:avLst/>
          </a:prstGeom>
        </p:spPr>
      </p:pic>
      <p:pic>
        <p:nvPicPr>
          <p:cNvPr id="8" name="Picture 7" descr="OECD logo.jpg"/>
          <p:cNvPicPr>
            <a:picLocks noChangeAspect="1"/>
          </p:cNvPicPr>
          <p:nvPr/>
        </p:nvPicPr>
        <p:blipFill>
          <a:blip r:embed="rId8"/>
          <a:stretch>
            <a:fillRect/>
          </a:stretch>
        </p:blipFill>
        <p:spPr>
          <a:xfrm>
            <a:off x="1130060" y="5980609"/>
            <a:ext cx="1732800" cy="649800"/>
          </a:xfrm>
          <a:prstGeom prst="rect">
            <a:avLst/>
          </a:prstGeom>
        </p:spPr>
      </p:pic>
      <p:sp>
        <p:nvSpPr>
          <p:cNvPr id="11" name="Content Placeholder 2"/>
          <p:cNvSpPr>
            <a:spLocks noGrp="1"/>
          </p:cNvSpPr>
          <p:nvPr>
            <p:ph idx="1"/>
          </p:nvPr>
        </p:nvSpPr>
        <p:spPr>
          <a:xfrm>
            <a:off x="1262023" y="97844"/>
            <a:ext cx="3829663" cy="442156"/>
          </a:xfrm>
        </p:spPr>
        <p:txBody>
          <a:bodyPr>
            <a:noAutofit/>
          </a:bodyPr>
          <a:lstStyle/>
          <a:p>
            <a:pPr algn="ctr">
              <a:buNone/>
            </a:pPr>
            <a:r>
              <a:rPr lang="en-GB" sz="2000" b="1" dirty="0" smtClean="0">
                <a:solidFill>
                  <a:schemeClr val="accent1">
                    <a:lumMod val="75000"/>
                  </a:schemeClr>
                </a:solidFill>
              </a:rPr>
              <a:t>Principles, Policies and Practice: </a:t>
            </a:r>
            <a:endParaRPr lang="en-GB"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DATA Presentation Template-v01-13-08">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80"/>
      </a:hlink>
      <a:folHlink>
        <a:srgbClr val="0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CODATA Presentation Template-v01-13-08.potx</Template>
  <TotalTime>34844</TotalTime>
  <Words>1530</Words>
  <Application>Microsoft Office PowerPoint</Application>
  <PresentationFormat>On-screen Show (4:3)</PresentationFormat>
  <Paragraphs>206</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CODATA Presentation Template-v01-13-08</vt:lpstr>
      <vt:lpstr>CODATA Activities in Support of Data Sharing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Frontiers of Data Science:</vt:lpstr>
      <vt:lpstr>PowerPoint Presentation</vt:lpstr>
      <vt:lpstr>PowerPoint Presentation</vt:lpstr>
    </vt:vector>
  </TitlesOfParts>
  <Company>University of Hull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Simon Hodson</dc:creator>
  <cp:lastModifiedBy>Rik Baeyens</cp:lastModifiedBy>
  <cp:revision>1173</cp:revision>
  <dcterms:created xsi:type="dcterms:W3CDTF">2016-10-06T20:05:46Z</dcterms:created>
  <dcterms:modified xsi:type="dcterms:W3CDTF">2016-11-16T08:56:37Z</dcterms:modified>
</cp:coreProperties>
</file>